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0"/>
  </p:notesMasterIdLst>
  <p:handoutMasterIdLst>
    <p:handoutMasterId r:id="rId61"/>
  </p:handoutMasterIdLst>
  <p:sldIdLst>
    <p:sldId id="327" r:id="rId5"/>
    <p:sldId id="330" r:id="rId6"/>
    <p:sldId id="331" r:id="rId7"/>
    <p:sldId id="339" r:id="rId8"/>
    <p:sldId id="332" r:id="rId9"/>
    <p:sldId id="298" r:id="rId10"/>
    <p:sldId id="262" r:id="rId11"/>
    <p:sldId id="347" r:id="rId12"/>
    <p:sldId id="263" r:id="rId13"/>
    <p:sldId id="341" r:id="rId14"/>
    <p:sldId id="335" r:id="rId15"/>
    <p:sldId id="299" r:id="rId16"/>
    <p:sldId id="302" r:id="rId17"/>
    <p:sldId id="264" r:id="rId18"/>
    <p:sldId id="336" r:id="rId19"/>
    <p:sldId id="337" r:id="rId20"/>
    <p:sldId id="266" r:id="rId21"/>
    <p:sldId id="342" r:id="rId22"/>
    <p:sldId id="343" r:id="rId23"/>
    <p:sldId id="265" r:id="rId24"/>
    <p:sldId id="344" r:id="rId25"/>
    <p:sldId id="345" r:id="rId26"/>
    <p:sldId id="346" r:id="rId27"/>
    <p:sldId id="293" r:id="rId28"/>
    <p:sldId id="277" r:id="rId29"/>
    <p:sldId id="284" r:id="rId30"/>
    <p:sldId id="269" r:id="rId31"/>
    <p:sldId id="304" r:id="rId32"/>
    <p:sldId id="305" r:id="rId33"/>
    <p:sldId id="307" r:id="rId34"/>
    <p:sldId id="306" r:id="rId35"/>
    <p:sldId id="308" r:id="rId36"/>
    <p:sldId id="270" r:id="rId37"/>
    <p:sldId id="309" r:id="rId38"/>
    <p:sldId id="310" r:id="rId39"/>
    <p:sldId id="311" r:id="rId40"/>
    <p:sldId id="312" r:id="rId41"/>
    <p:sldId id="314" r:id="rId42"/>
    <p:sldId id="313" r:id="rId43"/>
    <p:sldId id="315" r:id="rId44"/>
    <p:sldId id="316" r:id="rId45"/>
    <p:sldId id="317" r:id="rId46"/>
    <p:sldId id="294" r:id="rId47"/>
    <p:sldId id="296" r:id="rId48"/>
    <p:sldId id="318" r:id="rId49"/>
    <p:sldId id="321" r:id="rId50"/>
    <p:sldId id="322" r:id="rId51"/>
    <p:sldId id="323" r:id="rId52"/>
    <p:sldId id="324" r:id="rId53"/>
    <p:sldId id="288" r:id="rId54"/>
    <p:sldId id="289" r:id="rId55"/>
    <p:sldId id="320" r:id="rId56"/>
    <p:sldId id="274" r:id="rId57"/>
    <p:sldId id="275" r:id="rId58"/>
    <p:sldId id="329" r:id="rId5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35E17A-3C36-4465-A366-8F57F3FD2D55}" v="6" dt="2021-12-16T20:23:54.290"/>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29" autoAdjust="0"/>
    <p:restoredTop sz="85169"/>
  </p:normalViewPr>
  <p:slideViewPr>
    <p:cSldViewPr snapToGrid="0" snapToObjects="1">
      <p:cViewPr>
        <p:scale>
          <a:sx n="91" d="100"/>
          <a:sy n="91" d="100"/>
        </p:scale>
        <p:origin x="547" y="7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handoutMaster" Target="handoutMasters/handout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12/6/2021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931217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1380830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54</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149421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3032214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EEBDA0E2-FEBD-4B65-8F16-724CF984F377}" type="slidenum">
              <a:rPr lang="en-US" smtClean="0"/>
              <a:t>5</a:t>
            </a:fld>
            <a:endParaRPr lang="en-US"/>
          </a:p>
        </p:txBody>
      </p:sp>
    </p:spTree>
    <p:extLst>
      <p:ext uri="{BB962C8B-B14F-4D97-AF65-F5344CB8AC3E}">
        <p14:creationId xmlns:p14="http://schemas.microsoft.com/office/powerpoint/2010/main" val="2345556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937959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1534434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2966491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cheemh/capstone-project/blob/main/jupyter-labs-spacex-data-collection-api-Fina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dgsenpai/IBM-DataScience-SpaceX-Capstone/blob/main/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creativecommons.org/licenses/by-nc/3.0/" TargetMode="External"/><Relationship Id="rId4" Type="http://schemas.openxmlformats.org/officeDocument/2006/relationships/hyperlink" Target="https://www.r-craft.org/r-news/how-to-make-a-matplotlib-scatter-plot/"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tackoverflow.com/questions/38212750/create-a-markerview-when-user-clicks-on-chart" TargetMode="External"/><Relationship Id="rId5" Type="http://schemas.openxmlformats.org/officeDocument/2006/relationships/image" Target="../media/image8.png"/><Relationship Id="rId4" Type="http://schemas.openxmlformats.org/officeDocument/2006/relationships/hyperlink" Target="http://spmath81411.blogspot.com/2011/11/carlors-graphing-post.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cheemh/capstone-project/blob/main/jupyter-labs-eda-sql-courser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cheemh/capstone-project/blob/main/jupyter-labs-eda-sql-courser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cheemh/capstone-project/blob/main/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8" Type="http://schemas.openxmlformats.org/officeDocument/2006/relationships/hyperlink" Target="https://github.com/cheemh/capstone-project/blob/main/jupyter-labs-spacex-data-collection-api-Final.ipynb" TargetMode="External"/><Relationship Id="rId3" Type="http://schemas.openxmlformats.org/officeDocument/2006/relationships/image" Target="../media/image3.png"/><Relationship Id="rId7" Type="http://schemas.openxmlformats.org/officeDocument/2006/relationships/hyperlink" Target="https://github.com/cheemh/capstone-project/blob/main/labs-jupyter-spacex-Data%20wrangling.ipynb"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hyperlink" Target="https://github.com/cheemh/capstone-project/blob/main/jupyter-labs-eda-sql-coursera.ipynb" TargetMode="External"/><Relationship Id="rId5" Type="http://schemas.openxmlformats.org/officeDocument/2006/relationships/hyperlink" Target="https://github.com/cheemh/capstone-project/blob/main/jupyter-labs-eda-dataviz.ipynb" TargetMode="External"/><Relationship Id="rId4" Type="http://schemas.openxmlformats.org/officeDocument/2006/relationships/hyperlink" Target="https://github.com/cheemh/capstone-project/blob/main/SpaceX_Machine%20Learning%20Prediction_Part.ipynb" TargetMode="External"/></Relationships>
</file>

<file path=ppt/slides/_rels/slide5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Harinder K Cheema</a:t>
            </a:r>
          </a:p>
          <a:p>
            <a:r>
              <a:rPr lang="en-US">
                <a:solidFill>
                  <a:schemeClr val="bg2"/>
                </a:solidFill>
                <a:latin typeface="Abadi" panose="020B0604020104020204" pitchFamily="34" charset="0"/>
                <a:ea typeface="SF Pro" pitchFamily="2" charset="0"/>
                <a:cs typeface="SF Pro" pitchFamily="2" charset="0"/>
              </a:rPr>
              <a:t>Nov 09, 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54127"/>
            <a:ext cx="10515600" cy="4351338"/>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You need to present your data collection process use key phrases and flowcharts</a:t>
            </a:r>
          </a:p>
          <a:p>
            <a:pPr lvl="1">
              <a:lnSpc>
                <a:spcPct val="100000"/>
              </a:lnSpc>
              <a:spcBef>
                <a:spcPts val="1400"/>
              </a:spcBef>
            </a:pPr>
            <a:r>
              <a:rPr lang="en-US" sz="1800">
                <a:solidFill>
                  <a:schemeClr val="accent3">
                    <a:lumMod val="25000"/>
                  </a:schemeClr>
                </a:solidFill>
                <a:latin typeface="Abadi" panose="020B0604020104020204" pitchFamily="34" charset="0"/>
              </a:rPr>
              <a:t>Find and download the SpaceX dataset either using web scrapping or using the REST API endpoints.</a:t>
            </a:r>
          </a:p>
          <a:p>
            <a:pPr lvl="1">
              <a:lnSpc>
                <a:spcPct val="100000"/>
              </a:lnSpc>
              <a:spcBef>
                <a:spcPts val="1400"/>
              </a:spcBef>
            </a:pPr>
            <a:r>
              <a:rPr lang="en-US" sz="1800">
                <a:solidFill>
                  <a:schemeClr val="accent3">
                    <a:lumMod val="25000"/>
                  </a:schemeClr>
                </a:solidFill>
                <a:latin typeface="Abadi" panose="020B0604020104020204" pitchFamily="34" charset="0"/>
              </a:rPr>
              <a:t>The dataset should contain tabular data (rows and columns), preferably in CSV/JSON/XLS or other formats that could be read using Pandas. If it is not in a compatible format, you may have to write code to convert it into a desired format.</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a:t>
            </a:r>
            <a:endParaRPr lang="en-US">
              <a:solidFill>
                <a:srgbClr val="0B49CB"/>
              </a:solidFill>
            </a:endParaRPr>
          </a:p>
        </p:txBody>
      </p:sp>
    </p:spTree>
    <p:extLst>
      <p:ext uri="{BB962C8B-B14F-4D97-AF65-F5344CB8AC3E}">
        <p14:creationId xmlns:p14="http://schemas.microsoft.com/office/powerpoint/2010/main" val="2839289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a:t>
            </a:r>
            <a:endParaRPr lang="en-US">
              <a:solidFill>
                <a:srgbClr val="0B49CB"/>
              </a:solidFill>
            </a:endParaRPr>
          </a:p>
        </p:txBody>
      </p:sp>
      <p:sp>
        <p:nvSpPr>
          <p:cNvPr id="3" name="Rectangle: Rounded Corners 2" descr="Raw Data Collected&#10;">
            <a:extLst>
              <a:ext uri="{FF2B5EF4-FFF2-40B4-BE49-F238E27FC236}">
                <a16:creationId xmlns:a16="http://schemas.microsoft.com/office/drawing/2014/main" id="{BF69F3C1-3E60-4FF9-B3A6-0ECF0E17E98C}"/>
              </a:ext>
            </a:extLst>
          </p:cNvPr>
          <p:cNvSpPr/>
          <p:nvPr/>
        </p:nvSpPr>
        <p:spPr>
          <a:xfrm>
            <a:off x="1315232" y="3429000"/>
            <a:ext cx="2192055" cy="5668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Raw Data Collected</a:t>
            </a:r>
            <a:endParaRPr lang="en-CA"/>
          </a:p>
        </p:txBody>
      </p:sp>
      <p:sp>
        <p:nvSpPr>
          <p:cNvPr id="4" name="Rectangle: Rounded Corners 3">
            <a:extLst>
              <a:ext uri="{FF2B5EF4-FFF2-40B4-BE49-F238E27FC236}">
                <a16:creationId xmlns:a16="http://schemas.microsoft.com/office/drawing/2014/main" id="{3DDFC852-12DD-4BE2-92FC-486B27CA696F}"/>
              </a:ext>
            </a:extLst>
          </p:cNvPr>
          <p:cNvSpPr/>
          <p:nvPr/>
        </p:nvSpPr>
        <p:spPr>
          <a:xfrm>
            <a:off x="4096011" y="3429000"/>
            <a:ext cx="1999989" cy="5668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Processed</a:t>
            </a:r>
            <a:endParaRPr lang="en-CA"/>
          </a:p>
        </p:txBody>
      </p:sp>
      <p:sp>
        <p:nvSpPr>
          <p:cNvPr id="8" name="Rectangle: Rounded Corners 7">
            <a:extLst>
              <a:ext uri="{FF2B5EF4-FFF2-40B4-BE49-F238E27FC236}">
                <a16:creationId xmlns:a16="http://schemas.microsoft.com/office/drawing/2014/main" id="{EB668F01-E77A-4844-8778-704DA164B94C}"/>
              </a:ext>
            </a:extLst>
          </p:cNvPr>
          <p:cNvSpPr/>
          <p:nvPr/>
        </p:nvSpPr>
        <p:spPr>
          <a:xfrm>
            <a:off x="6563638" y="3429000"/>
            <a:ext cx="2151134" cy="5668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Cleaned</a:t>
            </a:r>
            <a:endParaRPr lang="en-CA"/>
          </a:p>
        </p:txBody>
      </p:sp>
      <p:sp>
        <p:nvSpPr>
          <p:cNvPr id="9" name="Rectangle: Rounded Corners 8">
            <a:extLst>
              <a:ext uri="{FF2B5EF4-FFF2-40B4-BE49-F238E27FC236}">
                <a16:creationId xmlns:a16="http://schemas.microsoft.com/office/drawing/2014/main" id="{8BF8BBA3-30D4-4E0E-8D89-7CEFAC1C767A}"/>
              </a:ext>
            </a:extLst>
          </p:cNvPr>
          <p:cNvSpPr/>
          <p:nvPr/>
        </p:nvSpPr>
        <p:spPr>
          <a:xfrm>
            <a:off x="8478035" y="5606234"/>
            <a:ext cx="1757820" cy="5668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Models and Algorithms</a:t>
            </a:r>
            <a:endParaRPr lang="en-CA"/>
          </a:p>
        </p:txBody>
      </p:sp>
      <p:sp>
        <p:nvSpPr>
          <p:cNvPr id="10" name="Rectangle: Rounded Corners 9">
            <a:extLst>
              <a:ext uri="{FF2B5EF4-FFF2-40B4-BE49-F238E27FC236}">
                <a16:creationId xmlns:a16="http://schemas.microsoft.com/office/drawing/2014/main" id="{B3D92A94-BD46-4771-A9AC-90979106C80B}"/>
              </a:ext>
            </a:extLst>
          </p:cNvPr>
          <p:cNvSpPr/>
          <p:nvPr/>
        </p:nvSpPr>
        <p:spPr>
          <a:xfrm>
            <a:off x="9394521" y="3244241"/>
            <a:ext cx="1482247" cy="1177447"/>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Exploratory Data Analysis</a:t>
            </a:r>
            <a:endParaRPr lang="en-CA"/>
          </a:p>
        </p:txBody>
      </p:sp>
      <p:sp>
        <p:nvSpPr>
          <p:cNvPr id="11" name="Rectangle: Rounded Corners 10">
            <a:extLst>
              <a:ext uri="{FF2B5EF4-FFF2-40B4-BE49-F238E27FC236}">
                <a16:creationId xmlns:a16="http://schemas.microsoft.com/office/drawing/2014/main" id="{3D131894-3090-4C5F-A4CB-763CE122B27F}"/>
              </a:ext>
            </a:extLst>
          </p:cNvPr>
          <p:cNvSpPr/>
          <p:nvPr/>
        </p:nvSpPr>
        <p:spPr>
          <a:xfrm>
            <a:off x="5703862" y="5588459"/>
            <a:ext cx="1757820" cy="7515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Communicate Visualize Report</a:t>
            </a:r>
            <a:endParaRPr lang="en-CA"/>
          </a:p>
        </p:txBody>
      </p:sp>
      <p:sp>
        <p:nvSpPr>
          <p:cNvPr id="13" name="Rectangle: Rounded Corners 12">
            <a:extLst>
              <a:ext uri="{FF2B5EF4-FFF2-40B4-BE49-F238E27FC236}">
                <a16:creationId xmlns:a16="http://schemas.microsoft.com/office/drawing/2014/main" id="{2AA16CDE-F06F-400F-85F5-FAFB8AE416CC}"/>
              </a:ext>
            </a:extLst>
          </p:cNvPr>
          <p:cNvSpPr/>
          <p:nvPr/>
        </p:nvSpPr>
        <p:spPr>
          <a:xfrm>
            <a:off x="3330705" y="5588459"/>
            <a:ext cx="1757820" cy="710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Product</a:t>
            </a:r>
            <a:endParaRPr lang="en-CA"/>
          </a:p>
        </p:txBody>
      </p:sp>
      <p:pic>
        <p:nvPicPr>
          <p:cNvPr id="15" name="Picture 14" descr="Satellite view of Earth">
            <a:extLst>
              <a:ext uri="{FF2B5EF4-FFF2-40B4-BE49-F238E27FC236}">
                <a16:creationId xmlns:a16="http://schemas.microsoft.com/office/drawing/2014/main" id="{525395D5-599B-4029-A52D-34CCF01760FD}"/>
              </a:ext>
            </a:extLst>
          </p:cNvPr>
          <p:cNvPicPr>
            <a:picLocks noChangeAspect="1"/>
          </p:cNvPicPr>
          <p:nvPr/>
        </p:nvPicPr>
        <p:blipFill>
          <a:blip r:embed="rId4"/>
          <a:stretch>
            <a:fillRect/>
          </a:stretch>
        </p:blipFill>
        <p:spPr>
          <a:xfrm>
            <a:off x="906558" y="4427146"/>
            <a:ext cx="1482247" cy="751562"/>
          </a:xfrm>
          <a:prstGeom prst="rect">
            <a:avLst/>
          </a:prstGeom>
        </p:spPr>
      </p:pic>
      <p:cxnSp>
        <p:nvCxnSpPr>
          <p:cNvPr id="17" name="Straight Arrow Connector 16">
            <a:extLst>
              <a:ext uri="{FF2B5EF4-FFF2-40B4-BE49-F238E27FC236}">
                <a16:creationId xmlns:a16="http://schemas.microsoft.com/office/drawing/2014/main" id="{3C5ABE57-6A5D-4CF4-B7D2-FAF146CEE831}"/>
              </a:ext>
            </a:extLst>
          </p:cNvPr>
          <p:cNvCxnSpPr/>
          <p:nvPr/>
        </p:nvCxnSpPr>
        <p:spPr>
          <a:xfrm flipV="1">
            <a:off x="1878904" y="3995803"/>
            <a:ext cx="0" cy="425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9EA2FC3-B8B4-4831-886A-02D0F082438D}"/>
              </a:ext>
            </a:extLst>
          </p:cNvPr>
          <p:cNvCxnSpPr>
            <a:stCxn id="3" idx="3"/>
          </p:cNvCxnSpPr>
          <p:nvPr/>
        </p:nvCxnSpPr>
        <p:spPr>
          <a:xfrm>
            <a:off x="3507287" y="3712402"/>
            <a:ext cx="588724" cy="203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488682E-0336-4BCA-B5EE-E6BF27B8D284}"/>
              </a:ext>
            </a:extLst>
          </p:cNvPr>
          <p:cNvCxnSpPr>
            <a:cxnSpLocks/>
            <a:stCxn id="4" idx="3"/>
          </p:cNvCxnSpPr>
          <p:nvPr/>
        </p:nvCxnSpPr>
        <p:spPr>
          <a:xfrm>
            <a:off x="6096000" y="3712402"/>
            <a:ext cx="467638" cy="10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9F99717-9EF9-4A84-B4FE-5EF692687D7D}"/>
              </a:ext>
            </a:extLst>
          </p:cNvPr>
          <p:cNvCxnSpPr>
            <a:cxnSpLocks/>
            <a:stCxn id="8" idx="3"/>
          </p:cNvCxnSpPr>
          <p:nvPr/>
        </p:nvCxnSpPr>
        <p:spPr>
          <a:xfrm flipV="1">
            <a:off x="8714772" y="3712401"/>
            <a:ext cx="67974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7D5E9A6-9189-432F-9BC1-10F056A3D0ED}"/>
              </a:ext>
            </a:extLst>
          </p:cNvPr>
          <p:cNvCxnSpPr>
            <a:cxnSpLocks/>
            <a:endCxn id="9" idx="0"/>
          </p:cNvCxnSpPr>
          <p:nvPr/>
        </p:nvCxnSpPr>
        <p:spPr>
          <a:xfrm>
            <a:off x="8276039" y="3995803"/>
            <a:ext cx="1080906" cy="1610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80B924F-F81C-4087-972C-66E02DD7BCFC}"/>
              </a:ext>
            </a:extLst>
          </p:cNvPr>
          <p:cNvCxnSpPr>
            <a:cxnSpLocks/>
            <a:stCxn id="9" idx="1"/>
          </p:cNvCxnSpPr>
          <p:nvPr/>
        </p:nvCxnSpPr>
        <p:spPr>
          <a:xfrm flipH="1">
            <a:off x="7478038" y="5889636"/>
            <a:ext cx="9999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4CE66A2-A4E4-4D83-9E61-95CAD43A231E}"/>
              </a:ext>
            </a:extLst>
          </p:cNvPr>
          <p:cNvCxnSpPr>
            <a:cxnSpLocks/>
          </p:cNvCxnSpPr>
          <p:nvPr/>
        </p:nvCxnSpPr>
        <p:spPr>
          <a:xfrm flipH="1">
            <a:off x="5096005" y="5906244"/>
            <a:ext cx="6078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970B9C8D-5F27-41BD-853B-DCDCE374E3B2}"/>
              </a:ext>
            </a:extLst>
          </p:cNvPr>
          <p:cNvSpPr/>
          <p:nvPr/>
        </p:nvSpPr>
        <p:spPr>
          <a:xfrm>
            <a:off x="2225966" y="5724395"/>
            <a:ext cx="325677" cy="3131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42" name="Straight Connector 41">
            <a:extLst>
              <a:ext uri="{FF2B5EF4-FFF2-40B4-BE49-F238E27FC236}">
                <a16:creationId xmlns:a16="http://schemas.microsoft.com/office/drawing/2014/main" id="{16DC1D1A-BE04-453F-A9DD-D990BE2F85DA}"/>
              </a:ext>
            </a:extLst>
          </p:cNvPr>
          <p:cNvCxnSpPr>
            <a:stCxn id="40" idx="4"/>
          </p:cNvCxnSpPr>
          <p:nvPr/>
        </p:nvCxnSpPr>
        <p:spPr>
          <a:xfrm>
            <a:off x="2388805" y="6037546"/>
            <a:ext cx="0" cy="301178"/>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29DE56A-D2A1-435B-AEDB-A1FC40389332}"/>
              </a:ext>
            </a:extLst>
          </p:cNvPr>
          <p:cNvCxnSpPr>
            <a:stCxn id="40" idx="4"/>
          </p:cNvCxnSpPr>
          <p:nvPr/>
        </p:nvCxnSpPr>
        <p:spPr>
          <a:xfrm>
            <a:off x="2388805" y="6037546"/>
            <a:ext cx="240079" cy="301178"/>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27D244C-0E85-4F76-BF3B-4727668F144A}"/>
              </a:ext>
            </a:extLst>
          </p:cNvPr>
          <p:cNvCxnSpPr>
            <a:cxnSpLocks/>
            <a:stCxn id="40" idx="4"/>
          </p:cNvCxnSpPr>
          <p:nvPr/>
        </p:nvCxnSpPr>
        <p:spPr>
          <a:xfrm flipH="1">
            <a:off x="2216444" y="6037546"/>
            <a:ext cx="172361" cy="30117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23388B2-1448-4284-940B-899536F1FA88}"/>
              </a:ext>
            </a:extLst>
          </p:cNvPr>
          <p:cNvCxnSpPr>
            <a:cxnSpLocks/>
          </p:cNvCxnSpPr>
          <p:nvPr/>
        </p:nvCxnSpPr>
        <p:spPr>
          <a:xfrm flipH="1">
            <a:off x="2628884" y="6021620"/>
            <a:ext cx="701822" cy="3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5524E96B-D755-4E1E-B6CB-0C629989D8F7}"/>
              </a:ext>
            </a:extLst>
          </p:cNvPr>
          <p:cNvSpPr txBox="1"/>
          <p:nvPr/>
        </p:nvSpPr>
        <p:spPr>
          <a:xfrm>
            <a:off x="1199875" y="5877340"/>
            <a:ext cx="1327759" cy="369332"/>
          </a:xfrm>
          <a:prstGeom prst="rect">
            <a:avLst/>
          </a:prstGeom>
          <a:noFill/>
        </p:spPr>
        <p:txBody>
          <a:bodyPr wrap="square" rtlCol="0">
            <a:spAutoFit/>
          </a:bodyPr>
          <a:lstStyle/>
          <a:p>
            <a:r>
              <a:rPr lang="en-US"/>
              <a:t>End User</a:t>
            </a:r>
            <a:endParaRPr lang="en-CA"/>
          </a:p>
        </p:txBody>
      </p:sp>
      <p:cxnSp>
        <p:nvCxnSpPr>
          <p:cNvPr id="67" name="Straight Connector 66">
            <a:extLst>
              <a:ext uri="{FF2B5EF4-FFF2-40B4-BE49-F238E27FC236}">
                <a16:creationId xmlns:a16="http://schemas.microsoft.com/office/drawing/2014/main" id="{202840F9-E5D0-451E-9FFD-C04A9FEC7B68}"/>
              </a:ext>
            </a:extLst>
          </p:cNvPr>
          <p:cNvCxnSpPr/>
          <p:nvPr/>
        </p:nvCxnSpPr>
        <p:spPr>
          <a:xfrm flipV="1">
            <a:off x="10086372" y="2805830"/>
            <a:ext cx="0" cy="438411"/>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A606E58-6B99-4CF4-824C-609B6EF2159D}"/>
              </a:ext>
            </a:extLst>
          </p:cNvPr>
          <p:cNvCxnSpPr>
            <a:cxnSpLocks/>
          </p:cNvCxnSpPr>
          <p:nvPr/>
        </p:nvCxnSpPr>
        <p:spPr>
          <a:xfrm>
            <a:off x="4963076" y="2836727"/>
            <a:ext cx="513480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9E36FDF2-E1FE-4CBB-AD56-9B8629B3D3E9}"/>
              </a:ext>
            </a:extLst>
          </p:cNvPr>
          <p:cNvCxnSpPr>
            <a:cxnSpLocks/>
          </p:cNvCxnSpPr>
          <p:nvPr/>
        </p:nvCxnSpPr>
        <p:spPr>
          <a:xfrm>
            <a:off x="4963076" y="2836726"/>
            <a:ext cx="0" cy="589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552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311035" y="1792288"/>
            <a:ext cx="6288065"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a:solidFill>
                <a:srgbClr val="1C7DDB"/>
              </a:solidFill>
              <a:latin typeface="Abadi"/>
            </a:endParaRPr>
          </a:p>
          <a:p>
            <a:pPr marL="0" indent="0">
              <a:buNone/>
            </a:pPr>
            <a:endParaRPr lang="en-US" sz="2200">
              <a:solidFill>
                <a:srgbClr val="1C7DDB"/>
              </a:solidFill>
              <a:latin typeface="Abadi"/>
            </a:endParaRPr>
          </a:p>
          <a:p>
            <a:pPr marL="0" indent="0">
              <a:buNone/>
            </a:pPr>
            <a:endParaRPr lang="en-US" sz="2200">
              <a:solidFill>
                <a:srgbClr val="1C7DDB"/>
              </a:solidFill>
              <a:latin typeface="Abadi"/>
            </a:endParaRPr>
          </a:p>
          <a:p>
            <a:pPr marL="0" indent="0">
              <a:buNone/>
            </a:pPr>
            <a:endParaRPr lang="en-US" sz="220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a:bodyPr>
          <a:lstStyle/>
          <a:p>
            <a:pPr>
              <a:lnSpc>
                <a:spcPct val="100000"/>
              </a:lnSpc>
              <a:spcBef>
                <a:spcPts val="1400"/>
              </a:spcBef>
            </a:pPr>
            <a:r>
              <a:rPr lang="en-US" sz="2200">
                <a:solidFill>
                  <a:schemeClr val="accent3">
                    <a:lumMod val="25000"/>
                  </a:schemeClr>
                </a:solidFill>
                <a:latin typeface="Abadi" panose="020B0604020104020204" pitchFamily="34" charset="0"/>
              </a:rPr>
              <a:t>SpaceX REST calls for data collection</a:t>
            </a:r>
          </a:p>
          <a:p>
            <a:pPr>
              <a:lnSpc>
                <a:spcPct val="100000"/>
              </a:lnSpc>
              <a:spcBef>
                <a:spcPts val="1400"/>
              </a:spcBef>
            </a:pPr>
            <a:r>
              <a:rPr lang="en-US" sz="2200" err="1">
                <a:solidFill>
                  <a:schemeClr val="accent3">
                    <a:lumMod val="25000"/>
                  </a:schemeClr>
                </a:solidFill>
                <a:latin typeface="Abadi" panose="020B0604020104020204" pitchFamily="34" charset="0"/>
              </a:rPr>
              <a:t>spacex_url</a:t>
            </a:r>
            <a:r>
              <a:rPr lang="en-US" sz="2200">
                <a:solidFill>
                  <a:schemeClr val="accent3">
                    <a:lumMod val="25000"/>
                  </a:schemeClr>
                </a:solidFill>
                <a:latin typeface="Abadi" panose="020B0604020104020204" pitchFamily="34" charset="0"/>
              </a:rPr>
              <a:t>="https://api.spacexdata.com/v4/launches/past"</a:t>
            </a:r>
          </a:p>
          <a:p>
            <a:pPr>
              <a:lnSpc>
                <a:spcPct val="100000"/>
              </a:lnSpc>
              <a:spcBef>
                <a:spcPts val="1400"/>
              </a:spcBef>
            </a:pPr>
            <a:r>
              <a:rPr lang="en-US" sz="2200">
                <a:solidFill>
                  <a:schemeClr val="accent3">
                    <a:lumMod val="25000"/>
                  </a:schemeClr>
                </a:solidFill>
                <a:latin typeface="Abadi" panose="020B0604020104020204" pitchFamily="34" charset="0"/>
              </a:rPr>
              <a:t>response = </a:t>
            </a:r>
            <a:r>
              <a:rPr lang="en-US" sz="2200" err="1">
                <a:solidFill>
                  <a:schemeClr val="accent3">
                    <a:lumMod val="25000"/>
                  </a:schemeClr>
                </a:solidFill>
                <a:latin typeface="Abadi" panose="020B0604020104020204" pitchFamily="34" charset="0"/>
              </a:rPr>
              <a:t>requests.get</a:t>
            </a:r>
            <a:r>
              <a:rPr lang="en-US" sz="2200">
                <a:solidFill>
                  <a:schemeClr val="accent3">
                    <a:lumMod val="25000"/>
                  </a:schemeClr>
                </a:solidFill>
                <a:latin typeface="Abadi" panose="020B0604020104020204" pitchFamily="34" charset="0"/>
              </a:rPr>
              <a:t>(</a:t>
            </a:r>
            <a:r>
              <a:rPr lang="en-US" sz="2200" err="1">
                <a:solidFill>
                  <a:schemeClr val="accent3">
                    <a:lumMod val="25000"/>
                  </a:schemeClr>
                </a:solidFill>
                <a:latin typeface="Abadi" panose="020B0604020104020204" pitchFamily="34" charset="0"/>
              </a:rPr>
              <a:t>spacex_url</a:t>
            </a:r>
            <a:r>
              <a:rPr lang="en-US" sz="2200">
                <a:solidFill>
                  <a:schemeClr val="accent3">
                    <a:lumMod val="25000"/>
                  </a:schemeClr>
                </a:solidFill>
                <a:latin typeface="Abadi" panose="020B0604020104020204" pitchFamily="34" charset="0"/>
              </a:rPr>
              <a:t>)</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GitHub URL for Data Collection of past SpaceX launches:</a:t>
            </a:r>
          </a:p>
          <a:p>
            <a:pPr>
              <a:lnSpc>
                <a:spcPct val="100000"/>
              </a:lnSpc>
              <a:spcBef>
                <a:spcPts val="1400"/>
              </a:spcBef>
            </a:pPr>
            <a:r>
              <a:rPr lang="en-CA" sz="1600">
                <a:hlinkClick r:id="rId3"/>
              </a:rPr>
              <a:t>capstone-project/</a:t>
            </a:r>
            <a:r>
              <a:rPr lang="en-CA" sz="1600" err="1">
                <a:hlinkClick r:id="rId3"/>
              </a:rPr>
              <a:t>jupyter</a:t>
            </a:r>
            <a:r>
              <a:rPr lang="en-CA" sz="1600">
                <a:hlinkClick r:id="rId3"/>
              </a:rPr>
              <a:t>-labs-</a:t>
            </a:r>
            <a:r>
              <a:rPr lang="en-CA" sz="1600" err="1">
                <a:hlinkClick r:id="rId3"/>
              </a:rPr>
              <a:t>spacex</a:t>
            </a:r>
            <a:r>
              <a:rPr lang="en-CA" sz="1600">
                <a:hlinkClick r:id="rId3"/>
              </a:rPr>
              <a:t>-data-collection-</a:t>
            </a:r>
            <a:r>
              <a:rPr lang="en-CA" sz="1600" err="1">
                <a:hlinkClick r:id="rId3"/>
              </a:rPr>
              <a:t>api</a:t>
            </a:r>
            <a:r>
              <a:rPr lang="en-CA" sz="1600">
                <a:hlinkClick r:id="rId3"/>
              </a:rPr>
              <a:t>-</a:t>
            </a:r>
            <a:r>
              <a:rPr lang="en-CA" sz="1600" err="1">
                <a:hlinkClick r:id="rId3"/>
              </a:rPr>
              <a:t>Final.ipynb</a:t>
            </a:r>
            <a:r>
              <a:rPr lang="en-CA" sz="1600">
                <a:hlinkClick r:id="rId3"/>
              </a:rPr>
              <a:t> at main · </a:t>
            </a:r>
            <a:r>
              <a:rPr lang="en-CA" sz="1600" err="1">
                <a:hlinkClick r:id="rId3"/>
              </a:rPr>
              <a:t>cheemh</a:t>
            </a:r>
            <a:r>
              <a:rPr lang="en-CA" sz="1600">
                <a:hlinkClick r:id="rId3"/>
              </a:rPr>
              <a:t>/capstone-project (github.com)</a:t>
            </a:r>
            <a:endParaRPr lang="en-US" sz="2200">
              <a:solidFill>
                <a:schemeClr val="accent3">
                  <a:lumMod val="25000"/>
                </a:schemeClr>
              </a:solidFill>
              <a:latin typeface="Abadi" panose="020B0604020104020204" pitchFamily="34" charset="0"/>
            </a:endParaRP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SpaceX API</a:t>
            </a:r>
          </a:p>
        </p:txBody>
      </p:sp>
      <p:sp>
        <p:nvSpPr>
          <p:cNvPr id="8" name="Rectangle: Rounded Corners 7">
            <a:extLst>
              <a:ext uri="{FF2B5EF4-FFF2-40B4-BE49-F238E27FC236}">
                <a16:creationId xmlns:a16="http://schemas.microsoft.com/office/drawing/2014/main" id="{E0E732F8-42DD-4712-8CF2-A139171C5B68}"/>
              </a:ext>
            </a:extLst>
          </p:cNvPr>
          <p:cNvSpPr/>
          <p:nvPr/>
        </p:nvSpPr>
        <p:spPr>
          <a:xfrm>
            <a:off x="5461001" y="4186102"/>
            <a:ext cx="5652926" cy="5864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api.spacexdata.com/v4/capsules</a:t>
            </a:r>
          </a:p>
        </p:txBody>
      </p:sp>
      <p:sp>
        <p:nvSpPr>
          <p:cNvPr id="9" name="Rectangle: Rounded Corners 8">
            <a:extLst>
              <a:ext uri="{FF2B5EF4-FFF2-40B4-BE49-F238E27FC236}">
                <a16:creationId xmlns:a16="http://schemas.microsoft.com/office/drawing/2014/main" id="{A724F256-9A85-466C-9EFF-509F1A69F6A7}"/>
              </a:ext>
            </a:extLst>
          </p:cNvPr>
          <p:cNvSpPr/>
          <p:nvPr/>
        </p:nvSpPr>
        <p:spPr>
          <a:xfrm>
            <a:off x="5461000" y="3414219"/>
            <a:ext cx="5652927" cy="5864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api.spacexdata.com/v4/cores</a:t>
            </a:r>
            <a:endParaRPr lang="en-CA"/>
          </a:p>
        </p:txBody>
      </p:sp>
      <p:sp>
        <p:nvSpPr>
          <p:cNvPr id="10" name="Rectangle: Rounded Corners 9">
            <a:extLst>
              <a:ext uri="{FF2B5EF4-FFF2-40B4-BE49-F238E27FC236}">
                <a16:creationId xmlns:a16="http://schemas.microsoft.com/office/drawing/2014/main" id="{20B59ACF-93E2-4180-AEAB-AC5583971ED4}"/>
              </a:ext>
            </a:extLst>
          </p:cNvPr>
          <p:cNvSpPr/>
          <p:nvPr/>
        </p:nvSpPr>
        <p:spPr>
          <a:xfrm>
            <a:off x="5470184" y="2664585"/>
            <a:ext cx="5652928" cy="5864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api.spacexdata.com/v4/</a:t>
            </a:r>
            <a:endParaRPr lang="en-CA"/>
          </a:p>
        </p:txBody>
      </p:sp>
      <p:sp>
        <p:nvSpPr>
          <p:cNvPr id="11" name="Rectangle: Rounded Corners 10">
            <a:extLst>
              <a:ext uri="{FF2B5EF4-FFF2-40B4-BE49-F238E27FC236}">
                <a16:creationId xmlns:a16="http://schemas.microsoft.com/office/drawing/2014/main" id="{F8398D5F-EF08-4308-8B2A-DD7EF8034F91}"/>
              </a:ext>
            </a:extLst>
          </p:cNvPr>
          <p:cNvSpPr/>
          <p:nvPr/>
        </p:nvSpPr>
        <p:spPr>
          <a:xfrm>
            <a:off x="5461001" y="4957985"/>
            <a:ext cx="5652926" cy="5864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api.spacexdata.com/v4/past/launches</a:t>
            </a:r>
            <a:endParaRPr lang="en-CA"/>
          </a:p>
        </p:txBody>
      </p:sp>
      <p:sp>
        <p:nvSpPr>
          <p:cNvPr id="14" name="TextBox 13">
            <a:extLst>
              <a:ext uri="{FF2B5EF4-FFF2-40B4-BE49-F238E27FC236}">
                <a16:creationId xmlns:a16="http://schemas.microsoft.com/office/drawing/2014/main" id="{24397AE6-3547-4D2D-8B22-DF1053FE276D}"/>
              </a:ext>
            </a:extLst>
          </p:cNvPr>
          <p:cNvSpPr txBox="1"/>
          <p:nvPr/>
        </p:nvSpPr>
        <p:spPr>
          <a:xfrm flipH="1">
            <a:off x="5470181" y="1959996"/>
            <a:ext cx="4640261" cy="461665"/>
          </a:xfrm>
          <a:prstGeom prst="rect">
            <a:avLst/>
          </a:prstGeom>
          <a:noFill/>
        </p:spPr>
        <p:txBody>
          <a:bodyPr wrap="square" rtlCol="0">
            <a:spAutoFit/>
          </a:bodyPr>
          <a:lstStyle/>
          <a:p>
            <a:r>
              <a:rPr lang="en-US" sz="2400">
                <a:solidFill>
                  <a:schemeClr val="accent5">
                    <a:lumMod val="75000"/>
                  </a:schemeClr>
                </a:solidFill>
              </a:rPr>
              <a:t>Rest API Endpoints to extract data  </a:t>
            </a:r>
            <a:endParaRPr lang="en-CA" sz="2400">
              <a:solidFill>
                <a:schemeClr val="accent5">
                  <a:lumMod val="75000"/>
                </a:schemeClr>
              </a:solidFill>
            </a:endParaRPr>
          </a:p>
        </p:txBody>
      </p:sp>
    </p:spTree>
    <p:extLst>
      <p:ext uri="{BB962C8B-B14F-4D97-AF65-F5344CB8AC3E}">
        <p14:creationId xmlns:p14="http://schemas.microsoft.com/office/powerpoint/2010/main" val="280316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Scraping</a:t>
            </a:r>
            <a:endParaRPr lang="en-US">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771350"/>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None/>
            </a:pPr>
            <a:endParaRPr lang="en-US">
              <a:cs typeface="Calibri"/>
            </a:endParaRPr>
          </a:p>
        </p:txBody>
      </p:sp>
      <p:sp>
        <p:nvSpPr>
          <p:cNvPr id="5" name="Rectangle: Rounded Corners 4">
            <a:extLst>
              <a:ext uri="{FF2B5EF4-FFF2-40B4-BE49-F238E27FC236}">
                <a16:creationId xmlns:a16="http://schemas.microsoft.com/office/drawing/2014/main" id="{895C903E-180D-43C2-B586-AC7518191E13}"/>
              </a:ext>
            </a:extLst>
          </p:cNvPr>
          <p:cNvSpPr/>
          <p:nvPr/>
        </p:nvSpPr>
        <p:spPr>
          <a:xfrm>
            <a:off x="6088420" y="1947797"/>
            <a:ext cx="889481" cy="6388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Web</a:t>
            </a:r>
            <a:endParaRPr lang="en-CA"/>
          </a:p>
        </p:txBody>
      </p:sp>
      <p:sp>
        <p:nvSpPr>
          <p:cNvPr id="7" name="Rectangle: Rounded Corners 6">
            <a:extLst>
              <a:ext uri="{FF2B5EF4-FFF2-40B4-BE49-F238E27FC236}">
                <a16:creationId xmlns:a16="http://schemas.microsoft.com/office/drawing/2014/main" id="{F0EAB3CD-BC76-4C8F-81BD-2A38C9695706}"/>
              </a:ext>
            </a:extLst>
          </p:cNvPr>
          <p:cNvSpPr/>
          <p:nvPr/>
        </p:nvSpPr>
        <p:spPr>
          <a:xfrm>
            <a:off x="7737118" y="1897694"/>
            <a:ext cx="3532472" cy="7390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r>
              <a:rPr lang="en-US"/>
              <a:t>Information extracted using Web Scrapping Tools</a:t>
            </a:r>
          </a:p>
          <a:p>
            <a:pPr algn="ctr"/>
            <a:endParaRPr lang="en-CA"/>
          </a:p>
        </p:txBody>
      </p:sp>
      <p:sp>
        <p:nvSpPr>
          <p:cNvPr id="8" name="Rectangle: Rounded Corners 7">
            <a:extLst>
              <a:ext uri="{FF2B5EF4-FFF2-40B4-BE49-F238E27FC236}">
                <a16:creationId xmlns:a16="http://schemas.microsoft.com/office/drawing/2014/main" id="{6E1C2FDE-BEC0-4C5A-B246-61081735A5E0}"/>
              </a:ext>
            </a:extLst>
          </p:cNvPr>
          <p:cNvSpPr/>
          <p:nvPr/>
        </p:nvSpPr>
        <p:spPr>
          <a:xfrm>
            <a:off x="7737117" y="3094332"/>
            <a:ext cx="3532339" cy="7390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Scrapped data stored in database</a:t>
            </a:r>
            <a:endParaRPr lang="en-CA"/>
          </a:p>
        </p:txBody>
      </p:sp>
      <p:sp>
        <p:nvSpPr>
          <p:cNvPr id="9" name="Rectangle: Rounded Corners 8">
            <a:extLst>
              <a:ext uri="{FF2B5EF4-FFF2-40B4-BE49-F238E27FC236}">
                <a16:creationId xmlns:a16="http://schemas.microsoft.com/office/drawing/2014/main" id="{25679329-E8DE-4A5B-845B-041AF58DF6CF}"/>
              </a:ext>
            </a:extLst>
          </p:cNvPr>
          <p:cNvSpPr/>
          <p:nvPr/>
        </p:nvSpPr>
        <p:spPr>
          <a:xfrm>
            <a:off x="7737117" y="4331775"/>
            <a:ext cx="3507288" cy="7390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filtered</a:t>
            </a:r>
            <a:endParaRPr lang="en-CA"/>
          </a:p>
        </p:txBody>
      </p:sp>
      <p:sp>
        <p:nvSpPr>
          <p:cNvPr id="10" name="Rectangle: Rounded Corners 9">
            <a:extLst>
              <a:ext uri="{FF2B5EF4-FFF2-40B4-BE49-F238E27FC236}">
                <a16:creationId xmlns:a16="http://schemas.microsoft.com/office/drawing/2014/main" id="{399A33AE-DACC-4C32-97FE-0BF40490ADA3}"/>
              </a:ext>
            </a:extLst>
          </p:cNvPr>
          <p:cNvSpPr/>
          <p:nvPr/>
        </p:nvSpPr>
        <p:spPr>
          <a:xfrm>
            <a:off x="7778324" y="5582548"/>
            <a:ext cx="3507287" cy="7257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Displayed to users</a:t>
            </a:r>
            <a:endParaRPr lang="en-CA"/>
          </a:p>
        </p:txBody>
      </p:sp>
      <p:cxnSp>
        <p:nvCxnSpPr>
          <p:cNvPr id="13" name="Straight Arrow Connector 12">
            <a:extLst>
              <a:ext uri="{FF2B5EF4-FFF2-40B4-BE49-F238E27FC236}">
                <a16:creationId xmlns:a16="http://schemas.microsoft.com/office/drawing/2014/main" id="{6686B9F5-AF5B-4F0E-8690-47783E61B591}"/>
              </a:ext>
            </a:extLst>
          </p:cNvPr>
          <p:cNvCxnSpPr>
            <a:stCxn id="7" idx="2"/>
            <a:endCxn id="8" idx="0"/>
          </p:cNvCxnSpPr>
          <p:nvPr/>
        </p:nvCxnSpPr>
        <p:spPr>
          <a:xfrm flipH="1">
            <a:off x="9503287" y="2636729"/>
            <a:ext cx="67" cy="457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6DD08C7-8DD8-47D6-A900-119BA3176587}"/>
              </a:ext>
            </a:extLst>
          </p:cNvPr>
          <p:cNvCxnSpPr>
            <a:cxnSpLocks/>
            <a:stCxn id="8" idx="2"/>
          </p:cNvCxnSpPr>
          <p:nvPr/>
        </p:nvCxnSpPr>
        <p:spPr>
          <a:xfrm flipH="1">
            <a:off x="9490761" y="3833367"/>
            <a:ext cx="12526" cy="5030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E4E2868-B6F5-4E1E-851C-344A5201BFF5}"/>
              </a:ext>
            </a:extLst>
          </p:cNvPr>
          <p:cNvCxnSpPr>
            <a:cxnSpLocks/>
            <a:stCxn id="9" idx="2"/>
          </p:cNvCxnSpPr>
          <p:nvPr/>
        </p:nvCxnSpPr>
        <p:spPr>
          <a:xfrm>
            <a:off x="9490761" y="5070810"/>
            <a:ext cx="0" cy="5030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AD0B9AB-A6CE-41E3-A105-8F0B46BF5988}"/>
              </a:ext>
            </a:extLst>
          </p:cNvPr>
          <p:cNvCxnSpPr>
            <a:cxnSpLocks/>
            <a:stCxn id="5" idx="3"/>
            <a:endCxn id="7" idx="1"/>
          </p:cNvCxnSpPr>
          <p:nvPr/>
        </p:nvCxnSpPr>
        <p:spPr>
          <a:xfrm>
            <a:off x="6977901" y="2267211"/>
            <a:ext cx="75921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35639"/>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pPr marL="0" indent="0">
              <a:buNone/>
            </a:pPr>
            <a:endParaRPr lang="en-US" sz="2200">
              <a:solidFill>
                <a:schemeClr val="accent3">
                  <a:lumMod val="25000"/>
                </a:schemeClr>
              </a:solidFill>
              <a:latin typeface="Abadi" panose="020B0604020104020204" pitchFamily="34" charset="0"/>
            </a:endParaRPr>
          </a:p>
          <a:p>
            <a:pPr lvl="1"/>
            <a:r>
              <a:rPr lang="en-US" sz="1800">
                <a:solidFill>
                  <a:schemeClr val="accent3">
                    <a:lumMod val="25000"/>
                  </a:schemeClr>
                </a:solidFill>
                <a:latin typeface="Abadi" panose="020B0604020104020204" pitchFamily="34" charset="0"/>
              </a:rPr>
              <a:t>Load the dataset into a data frame using Pandas</a:t>
            </a:r>
          </a:p>
          <a:p>
            <a:pPr lvl="1"/>
            <a:r>
              <a:rPr lang="en-US" sz="1800">
                <a:solidFill>
                  <a:schemeClr val="accent3">
                    <a:lumMod val="25000"/>
                  </a:schemeClr>
                </a:solidFill>
                <a:latin typeface="Abadi" panose="020B0604020104020204" pitchFamily="34" charset="0"/>
              </a:rPr>
              <a:t>Explore the number of rows &amp; columns, ranges of values etc.</a:t>
            </a:r>
          </a:p>
          <a:p>
            <a:pPr lvl="1"/>
            <a:r>
              <a:rPr lang="en-US" sz="1800">
                <a:solidFill>
                  <a:schemeClr val="accent3">
                    <a:lumMod val="25000"/>
                  </a:schemeClr>
                </a:solidFill>
                <a:latin typeface="Abadi" panose="020B0604020104020204" pitchFamily="34" charset="0"/>
              </a:rPr>
              <a:t>Handle missing, incorrect and invalid data. Clean the data from erroneous elements.</a:t>
            </a:r>
          </a:p>
          <a:p>
            <a:pPr lvl="1"/>
            <a:r>
              <a:rPr lang="en-US" sz="1800">
                <a:solidFill>
                  <a:schemeClr val="accent3">
                    <a:lumMod val="25000"/>
                  </a:schemeClr>
                </a:solidFill>
                <a:latin typeface="Abadi" panose="020B0604020104020204" pitchFamily="34" charset="0"/>
              </a:rPr>
              <a:t>Perform any additional steps (parsing dates, creating additional columns, merging multiple dataset etc.)</a:t>
            </a:r>
          </a:p>
          <a:p>
            <a:pPr lvl="1"/>
            <a:r>
              <a:rPr lang="en-US" sz="1800">
                <a:solidFill>
                  <a:schemeClr val="accent3">
                    <a:lumMod val="25000"/>
                  </a:schemeClr>
                </a:solidFill>
                <a:latin typeface="Abadi" panose="020B0604020104020204" pitchFamily="34" charset="0"/>
              </a:rPr>
              <a:t>Compute the mean, sum, range and other interesting statistics for numeric columns. Consolidate the data from various sources or data sets into a coherent whole.</a:t>
            </a:r>
          </a:p>
          <a:p>
            <a:pPr lvl="1"/>
            <a:r>
              <a:rPr lang="en-US" sz="1800">
                <a:solidFill>
                  <a:schemeClr val="accent3">
                    <a:lumMod val="25000"/>
                  </a:schemeClr>
                </a:solidFill>
                <a:latin typeface="Abadi" panose="020B0604020104020204" pitchFamily="34" charset="0"/>
              </a:rPr>
              <a:t>Filtering data through determined settings for the processing.</a:t>
            </a:r>
          </a:p>
          <a:p>
            <a:pPr marL="457200" lvl="1" indent="0">
              <a:buNone/>
            </a:pPr>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4"/>
            <a:ext cx="8975652" cy="4493725"/>
          </a:xfrm>
          <a:prstGeom prst="rect">
            <a:avLst/>
          </a:prstGeom>
        </p:spPr>
        <p:txBody>
          <a:bodyPr/>
          <a:lstStyle/>
          <a:p>
            <a:r>
              <a:rPr lang="en-US" sz="2200">
                <a:solidFill>
                  <a:schemeClr val="accent3">
                    <a:lumMod val="25000"/>
                  </a:schemeClr>
                </a:solidFill>
                <a:latin typeface="Abadi" panose="020B0604020104020204" pitchFamily="34" charset="0"/>
              </a:rPr>
              <a:t>You need to present your data wrangling process using key phrases and flowcharts</a:t>
            </a:r>
          </a:p>
          <a:p>
            <a:pPr marL="0" indent="0">
              <a:buNone/>
            </a:pPr>
            <a:endParaRPr lang="en-US" sz="2200">
              <a:solidFill>
                <a:schemeClr val="accent3">
                  <a:lumMod val="25000"/>
                </a:schemeClr>
              </a:solidFill>
              <a:latin typeface="Abadi" panose="020B0604020104020204" pitchFamily="34" charset="0"/>
            </a:endParaRPr>
          </a:p>
          <a:p>
            <a:pPr lvl="1"/>
            <a:r>
              <a:rPr lang="en-US" sz="1800">
                <a:solidFill>
                  <a:schemeClr val="accent3">
                    <a:lumMod val="25000"/>
                  </a:schemeClr>
                </a:solidFill>
                <a:latin typeface="Abadi" panose="020B0604020104020204" pitchFamily="34" charset="0"/>
              </a:rPr>
              <a:t>Data Discovery – Understanding and getting familiar with your data. Examine your data to find patterns and trends in the data.</a:t>
            </a:r>
          </a:p>
          <a:p>
            <a:pPr lvl="1"/>
            <a:r>
              <a:rPr lang="en-US" sz="1800">
                <a:solidFill>
                  <a:schemeClr val="accent3">
                    <a:lumMod val="25000"/>
                  </a:schemeClr>
                </a:solidFill>
                <a:latin typeface="Abadi" panose="020B0604020104020204" pitchFamily="34" charset="0"/>
              </a:rPr>
              <a:t>Data Structuring – When the raw data is collected, it has no definite structure, which means that it lacks an existing model and is completely disorganized. It needs to be restructured to fit in with the Analytical Model deployed by your business and giving it a structure allows for better analysis.</a:t>
            </a:r>
          </a:p>
          <a:p>
            <a:pPr lvl="1"/>
            <a:r>
              <a:rPr lang="en-US" sz="1800">
                <a:solidFill>
                  <a:schemeClr val="accent3">
                    <a:lumMod val="25000"/>
                  </a:schemeClr>
                </a:solidFill>
                <a:latin typeface="Abadi" panose="020B0604020104020204" pitchFamily="34" charset="0"/>
              </a:rPr>
              <a:t>Data Cleaning – Most people use the words the Data Wrangling and Data Cleaning interchangeable. However, these are two very different processes. Although a complex process, cleaning is just a single aspect of the overall Data Wrangling process. Cleaning removes outliers from your dataset that can potentially skew your results when analyzing the data. It changes any null values and standardizes the data format to improve quality and consistency. It identifies duplicate values and makes it easy to handle.</a:t>
            </a:r>
          </a:p>
          <a:p>
            <a:pPr marL="0" indent="0">
              <a:buNone/>
            </a:pPr>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Wrangling</a:t>
            </a:r>
          </a:p>
        </p:txBody>
      </p:sp>
    </p:spTree>
    <p:extLst>
      <p:ext uri="{BB962C8B-B14F-4D97-AF65-F5344CB8AC3E}">
        <p14:creationId xmlns:p14="http://schemas.microsoft.com/office/powerpoint/2010/main" val="2017509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71821"/>
            <a:ext cx="10687961" cy="4351338"/>
          </a:xfrm>
          <a:prstGeom prst="rect">
            <a:avLst/>
          </a:prstGeom>
        </p:spPr>
        <p:txBody>
          <a:bodyPr/>
          <a:lstStyle/>
          <a:p>
            <a:pPr lvl="1"/>
            <a:endParaRPr lang="en-US" sz="1800">
              <a:solidFill>
                <a:schemeClr val="accent3">
                  <a:lumMod val="25000"/>
                </a:schemeClr>
              </a:solidFill>
              <a:latin typeface="Abadi" panose="020B0604020104020204" pitchFamily="34" charset="0"/>
            </a:endParaRPr>
          </a:p>
          <a:p>
            <a:pPr lvl="1"/>
            <a:r>
              <a:rPr lang="en-US" sz="1800">
                <a:solidFill>
                  <a:schemeClr val="accent3">
                    <a:lumMod val="25000"/>
                  </a:schemeClr>
                </a:solidFill>
                <a:latin typeface="Abadi" panose="020B0604020104020204" pitchFamily="34" charset="0"/>
              </a:rPr>
              <a:t>Data Enriching – The data is enriched and improved in accuracy for your analysis by combining your raw data with additional data from other sources such as internal systems.</a:t>
            </a:r>
          </a:p>
          <a:p>
            <a:pPr lvl="1"/>
            <a:r>
              <a:rPr lang="en-US" sz="1800">
                <a:solidFill>
                  <a:schemeClr val="accent3">
                    <a:lumMod val="25000"/>
                  </a:schemeClr>
                </a:solidFill>
                <a:latin typeface="Abadi" panose="020B0604020104020204" pitchFamily="34" charset="0"/>
              </a:rPr>
              <a:t>Data Validation – Validating the data is an activity that services any issues in the quality of your data so they can de addressed with the appropriate transformations.</a:t>
            </a:r>
          </a:p>
          <a:p>
            <a:pPr lvl="1"/>
            <a:r>
              <a:rPr lang="en-US" sz="1800">
                <a:solidFill>
                  <a:schemeClr val="accent3">
                    <a:lumMod val="25000"/>
                  </a:schemeClr>
                </a:solidFill>
                <a:latin typeface="Abadi" panose="020B0604020104020204" pitchFamily="34" charset="0"/>
              </a:rPr>
              <a:t>Data Publication – By this time, all the steps are completed, and the data is ready for analytics. </a:t>
            </a:r>
          </a:p>
          <a:p>
            <a:pPr marL="0" indent="0">
              <a:buNone/>
            </a:pPr>
            <a:endParaRPr lang="en-US" sz="2200">
              <a:solidFill>
                <a:schemeClr val="accent3">
                  <a:lumMod val="25000"/>
                </a:schemeClr>
              </a:solidFill>
              <a:latin typeface="Abadi" panose="020B0604020104020204" pitchFamily="34" charset="0"/>
            </a:endParaRPr>
          </a:p>
          <a:p>
            <a:r>
              <a:rPr lang="en-US" sz="1800">
                <a:solidFill>
                  <a:srgbClr val="0B49CB"/>
                </a:solidFill>
                <a:latin typeface="Abadi" panose="020B0604020104020204" pitchFamily="34" charset="0"/>
                <a:cs typeface="Courier New" panose="02070309020205020404" pitchFamily="49" charset="0"/>
                <a:hlinkClick r:id="rId3"/>
              </a:rPr>
              <a:t>https://github.com/adgsenpai/IBM-DataScience-SpaceX-Capstone/blob/main/Data%20Wrangling.ipynb</a:t>
            </a:r>
            <a:endParaRPr lang="en-US" sz="1800">
              <a:solidFill>
                <a:srgbClr val="0B49CB"/>
              </a:solidFill>
              <a:latin typeface="Abadi" panose="020B0604020104020204" pitchFamily="34" charset="0"/>
              <a:cs typeface="Courier New" panose="02070309020205020404" pitchFamily="49" charset="0"/>
            </a:endParaRPr>
          </a:p>
          <a:p>
            <a:pPr marL="0" indent="0">
              <a:buNone/>
            </a:pPr>
            <a:endParaRPr lang="en-US"/>
          </a:p>
          <a:p>
            <a:pPr marL="0" indent="0">
              <a:buNone/>
            </a:pPr>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Wrangling</a:t>
            </a:r>
          </a:p>
        </p:txBody>
      </p:sp>
    </p:spTree>
    <p:extLst>
      <p:ext uri="{BB962C8B-B14F-4D97-AF65-F5344CB8AC3E}">
        <p14:creationId xmlns:p14="http://schemas.microsoft.com/office/powerpoint/2010/main" val="3789463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r>
              <a:rPr lang="en-US"/>
              <a:t>In the dataset, there are several cases where the booster did not land successfully. We can convert these outcomes into Training Labels with 1 means the booster successfully landed and 0 means it was unsuccessful.</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a:t>
            </a:r>
          </a:p>
        </p:txBody>
      </p:sp>
      <p:sp>
        <p:nvSpPr>
          <p:cNvPr id="2" name="Rectangle: Rounded Corners 1">
            <a:extLst>
              <a:ext uri="{FF2B5EF4-FFF2-40B4-BE49-F238E27FC236}">
                <a16:creationId xmlns:a16="http://schemas.microsoft.com/office/drawing/2014/main" id="{6AB10F08-DEFB-4385-9E9B-659073ABA93F}"/>
              </a:ext>
            </a:extLst>
          </p:cNvPr>
          <p:cNvSpPr/>
          <p:nvPr/>
        </p:nvSpPr>
        <p:spPr>
          <a:xfrm>
            <a:off x="1676400" y="3649133"/>
            <a:ext cx="7405931" cy="745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Perform Exploratory Data Analysis EDA on dataset</a:t>
            </a:r>
            <a:endParaRPr lang="en-CA"/>
          </a:p>
        </p:txBody>
      </p:sp>
      <p:sp>
        <p:nvSpPr>
          <p:cNvPr id="6" name="Rectangle: Rounded Corners 5">
            <a:extLst>
              <a:ext uri="{FF2B5EF4-FFF2-40B4-BE49-F238E27FC236}">
                <a16:creationId xmlns:a16="http://schemas.microsoft.com/office/drawing/2014/main" id="{3D0E8F1D-29CB-40D8-9776-5B9884F399F0}"/>
              </a:ext>
            </a:extLst>
          </p:cNvPr>
          <p:cNvSpPr/>
          <p:nvPr/>
        </p:nvSpPr>
        <p:spPr>
          <a:xfrm>
            <a:off x="1676401" y="4597400"/>
            <a:ext cx="3692554" cy="8134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Calculate the number of launches at each site</a:t>
            </a:r>
            <a:endParaRPr lang="en-CA"/>
          </a:p>
        </p:txBody>
      </p:sp>
      <p:sp>
        <p:nvSpPr>
          <p:cNvPr id="7" name="Rectangle: Rounded Corners 6">
            <a:extLst>
              <a:ext uri="{FF2B5EF4-FFF2-40B4-BE49-F238E27FC236}">
                <a16:creationId xmlns:a16="http://schemas.microsoft.com/office/drawing/2014/main" id="{67383B97-6D23-45C1-B060-5F43A85891C0}"/>
              </a:ext>
            </a:extLst>
          </p:cNvPr>
          <p:cNvSpPr/>
          <p:nvPr/>
        </p:nvSpPr>
        <p:spPr>
          <a:xfrm>
            <a:off x="5553512" y="4611645"/>
            <a:ext cx="3483888" cy="8134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Calculate the number of launches at each site</a:t>
            </a:r>
            <a:endParaRPr lang="en-CA"/>
          </a:p>
        </p:txBody>
      </p:sp>
      <p:sp>
        <p:nvSpPr>
          <p:cNvPr id="8" name="Rectangle: Rounded Corners 7">
            <a:extLst>
              <a:ext uri="{FF2B5EF4-FFF2-40B4-BE49-F238E27FC236}">
                <a16:creationId xmlns:a16="http://schemas.microsoft.com/office/drawing/2014/main" id="{866923D8-DFBC-431B-BA54-089DC577C6AC}"/>
              </a:ext>
            </a:extLst>
          </p:cNvPr>
          <p:cNvSpPr/>
          <p:nvPr/>
        </p:nvSpPr>
        <p:spPr>
          <a:xfrm>
            <a:off x="1676401" y="5647257"/>
            <a:ext cx="1729529" cy="9815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Calculate the number and occurrence of mission outcome per orbit type </a:t>
            </a:r>
            <a:endParaRPr lang="en-CA" sz="1200"/>
          </a:p>
        </p:txBody>
      </p:sp>
      <p:sp>
        <p:nvSpPr>
          <p:cNvPr id="9" name="Rectangle: Rounded Corners 8">
            <a:extLst>
              <a:ext uri="{FF2B5EF4-FFF2-40B4-BE49-F238E27FC236}">
                <a16:creationId xmlns:a16="http://schemas.microsoft.com/office/drawing/2014/main" id="{7314583D-B68B-4639-A211-10F2C3F94711}"/>
              </a:ext>
            </a:extLst>
          </p:cNvPr>
          <p:cNvSpPr/>
          <p:nvPr/>
        </p:nvSpPr>
        <p:spPr>
          <a:xfrm>
            <a:off x="3568535" y="5644963"/>
            <a:ext cx="1729529" cy="9815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a:p>
            <a:pPr algn="ctr"/>
            <a:r>
              <a:rPr lang="en-US" sz="1200"/>
              <a:t>Export dataset as .CSV</a:t>
            </a:r>
            <a:endParaRPr lang="en-CA" sz="1200"/>
          </a:p>
          <a:p>
            <a:pPr algn="ctr"/>
            <a:endParaRPr lang="en-CA"/>
          </a:p>
        </p:txBody>
      </p:sp>
      <p:sp>
        <p:nvSpPr>
          <p:cNvPr id="10" name="Rectangle: Rounded Corners 9">
            <a:extLst>
              <a:ext uri="{FF2B5EF4-FFF2-40B4-BE49-F238E27FC236}">
                <a16:creationId xmlns:a16="http://schemas.microsoft.com/office/drawing/2014/main" id="{AB9CD2BE-70E8-4303-B90B-A41E41240940}"/>
              </a:ext>
            </a:extLst>
          </p:cNvPr>
          <p:cNvSpPr/>
          <p:nvPr/>
        </p:nvSpPr>
        <p:spPr>
          <a:xfrm>
            <a:off x="5460669" y="5642589"/>
            <a:ext cx="1729529" cy="9815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Create a landing outcome label from Outcome column</a:t>
            </a:r>
            <a:endParaRPr lang="en-CA" sz="1200"/>
          </a:p>
        </p:txBody>
      </p:sp>
      <p:sp>
        <p:nvSpPr>
          <p:cNvPr id="11" name="Rectangle: Rounded Corners 10">
            <a:extLst>
              <a:ext uri="{FF2B5EF4-FFF2-40B4-BE49-F238E27FC236}">
                <a16:creationId xmlns:a16="http://schemas.microsoft.com/office/drawing/2014/main" id="{AF118984-F675-4A83-8836-679B5A065C37}"/>
              </a:ext>
            </a:extLst>
          </p:cNvPr>
          <p:cNvSpPr/>
          <p:nvPr/>
        </p:nvSpPr>
        <p:spPr>
          <a:xfrm>
            <a:off x="7352803" y="5611175"/>
            <a:ext cx="1729529" cy="9815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Identify the success rate for every landing in the dataset</a:t>
            </a:r>
            <a:endParaRPr lang="en-CA" sz="1200"/>
          </a:p>
        </p:txBody>
      </p:sp>
    </p:spTree>
    <p:extLst>
      <p:ext uri="{BB962C8B-B14F-4D97-AF65-F5344CB8AC3E}">
        <p14:creationId xmlns:p14="http://schemas.microsoft.com/office/powerpoint/2010/main" val="779971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9745589" cy="4351338"/>
          </a:xfrm>
          <a:prstGeom prst="rect">
            <a:avLst/>
          </a:prstGeom>
        </p:spPr>
        <p:txBody>
          <a:bodyPr lIns="91440" tIns="45720" rIns="91440" bIns="45720" anchor="t"/>
          <a:lstStyle/>
          <a:p>
            <a:pPr marL="0" indent="0">
              <a:buNone/>
            </a:pPr>
            <a:endParaRPr lang="en-US" sz="2200"/>
          </a:p>
          <a:p>
            <a:pPr marL="0" indent="0">
              <a:buNone/>
            </a:pPr>
            <a:r>
              <a:rPr lang="en-US" sz="2200"/>
              <a:t>Scatter Graphs – Scatter plots shows how much one variable is affected by another. The relationship between the two variables is called their correlation. Scatter plots usually used on a large data set.</a:t>
            </a:r>
          </a:p>
          <a:p>
            <a:pPr lvl="1"/>
            <a:r>
              <a:rPr lang="en-US" sz="2000"/>
              <a:t>Flight Number vs. Launch Site</a:t>
            </a:r>
          </a:p>
          <a:p>
            <a:pPr lvl="1"/>
            <a:r>
              <a:rPr lang="en-US" sz="2000"/>
              <a:t>Payload vs. Payload Mass</a:t>
            </a:r>
          </a:p>
          <a:p>
            <a:pPr lvl="1"/>
            <a:r>
              <a:rPr lang="en-US" sz="2000"/>
              <a:t>Payload vs. Launch Site</a:t>
            </a:r>
          </a:p>
          <a:p>
            <a:pPr lvl="1"/>
            <a:r>
              <a:rPr lang="en-US" sz="2000"/>
              <a:t>Orbit vs. Flight Number</a:t>
            </a:r>
          </a:p>
          <a:p>
            <a:pPr lvl="1"/>
            <a:r>
              <a:rPr lang="en-US" sz="2000"/>
              <a:t>Payload vs. Orbit Type</a:t>
            </a:r>
          </a:p>
          <a:p>
            <a:pPr lvl="1"/>
            <a:r>
              <a:rPr lang="en-US" sz="2000"/>
              <a:t>Orbit vs. Payload Mass	</a:t>
            </a:r>
          </a:p>
          <a:p>
            <a:pPr marL="0" indent="0">
              <a:buNone/>
            </a:pPr>
            <a:endParaRPr lang="en-US" sz="2200"/>
          </a:p>
          <a:p>
            <a:pPr marL="457200" lvl="1" indent="0">
              <a:buNone/>
            </a:pPr>
            <a:endParaRPr lang="en-US" sz="1600"/>
          </a:p>
          <a:p>
            <a:pPr marL="457200" lvl="1" indent="0">
              <a:buNone/>
            </a:pPr>
            <a:endParaRPr lang="en-US" sz="160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a:t>
            </a:r>
          </a:p>
        </p:txBody>
      </p:sp>
      <p:pic>
        <p:nvPicPr>
          <p:cNvPr id="13" name="Picture 12" descr="Chart, scatter chart&#10;&#10;Description automatically generated">
            <a:extLst>
              <a:ext uri="{FF2B5EF4-FFF2-40B4-BE49-F238E27FC236}">
                <a16:creationId xmlns:a16="http://schemas.microsoft.com/office/drawing/2014/main" id="{4C0364FF-C5A8-4D26-A77E-75F40079CF4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642805" y="2785778"/>
            <a:ext cx="4222544" cy="3093161"/>
          </a:xfrm>
          <a:prstGeom prst="rect">
            <a:avLst/>
          </a:prstGeom>
        </p:spPr>
      </p:pic>
      <p:sp>
        <p:nvSpPr>
          <p:cNvPr id="14" name="TextBox 13">
            <a:extLst>
              <a:ext uri="{FF2B5EF4-FFF2-40B4-BE49-F238E27FC236}">
                <a16:creationId xmlns:a16="http://schemas.microsoft.com/office/drawing/2014/main" id="{A95EB5B8-54AF-4797-A331-D2239D3F1AB3}"/>
              </a:ext>
            </a:extLst>
          </p:cNvPr>
          <p:cNvSpPr txBox="1"/>
          <p:nvPr/>
        </p:nvSpPr>
        <p:spPr>
          <a:xfrm>
            <a:off x="7147420" y="6958520"/>
            <a:ext cx="2899867" cy="230832"/>
          </a:xfrm>
          <a:prstGeom prst="rect">
            <a:avLst/>
          </a:prstGeom>
          <a:noFill/>
        </p:spPr>
        <p:txBody>
          <a:bodyPr wrap="square" rtlCol="0">
            <a:spAutoFit/>
          </a:bodyPr>
          <a:lstStyle/>
          <a:p>
            <a:r>
              <a:rPr lang="en-CA" sz="900">
                <a:hlinkClick r:id="rId4" tooltip="https://www.r-craft.org/r-news/how-to-make-a-matplotlib-scatter-plot/"/>
              </a:rPr>
              <a:t>This Photo</a:t>
            </a:r>
            <a:r>
              <a:rPr lang="en-CA" sz="900"/>
              <a:t> by Unknown Author is licensed under </a:t>
            </a:r>
            <a:r>
              <a:rPr lang="en-CA" sz="900">
                <a:hlinkClick r:id="rId5" tooltip="https://creativecommons.org/licenses/by-nc/3.0/"/>
              </a:rPr>
              <a:t>CC BY-NC</a:t>
            </a:r>
            <a:endParaRPr lang="en-CA" sz="900"/>
          </a:p>
        </p:txBody>
      </p:sp>
    </p:spTree>
    <p:extLst>
      <p:ext uri="{BB962C8B-B14F-4D97-AF65-F5344CB8AC3E}">
        <p14:creationId xmlns:p14="http://schemas.microsoft.com/office/powerpoint/2010/main" val="23777092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6"/>
            <a:ext cx="9745589" cy="5321837"/>
          </a:xfrm>
          <a:prstGeom prst="rect">
            <a:avLst/>
          </a:prstGeom>
        </p:spPr>
        <p:txBody>
          <a:bodyPr lIns="91440" tIns="45720" rIns="91440" bIns="45720" anchor="t"/>
          <a:lstStyle/>
          <a:p>
            <a:pPr marL="0" indent="0">
              <a:buNone/>
            </a:pPr>
            <a:endParaRPr lang="en-US" sz="2200"/>
          </a:p>
          <a:p>
            <a:pPr marL="0" indent="0">
              <a:buNone/>
            </a:pPr>
            <a:r>
              <a:rPr lang="en-US" sz="2200"/>
              <a:t>Line Graphs – Line graphs also known as line plot or a line chart is a graph that uses lines to connect the individual data points. It is usually a type of chart that is used to show the information that changes over time.</a:t>
            </a:r>
          </a:p>
          <a:p>
            <a:pPr lvl="1"/>
            <a:r>
              <a:rPr lang="en-US" sz="1800"/>
              <a:t>Success Rate vs Year   </a:t>
            </a:r>
          </a:p>
          <a:p>
            <a:pPr marL="0" indent="0">
              <a:buNone/>
            </a:pPr>
            <a:r>
              <a:rPr lang="en-US" sz="2200"/>
              <a:t>					</a:t>
            </a:r>
          </a:p>
          <a:p>
            <a:pPr marL="0" indent="0">
              <a:buNone/>
            </a:pPr>
            <a:endParaRPr lang="en-US" sz="2200"/>
          </a:p>
          <a:p>
            <a:pPr marL="0" indent="0">
              <a:buNone/>
            </a:pPr>
            <a:r>
              <a:rPr lang="en-US" sz="2200"/>
              <a:t>Bar Graph – A bar diagram makes it easy to compare sets of data between different groups at a glance. The graph represents the categories on one axis and a discrete value in the other. Bar charts can also show changes in data over a period of time.</a:t>
            </a:r>
          </a:p>
          <a:p>
            <a:pPr lvl="1"/>
            <a:r>
              <a:rPr lang="en-US" sz="1800"/>
              <a:t>Mean vs Orbit			</a:t>
            </a:r>
          </a:p>
          <a:p>
            <a:pPr marL="457200" lvl="1" indent="0">
              <a:buNone/>
            </a:pPr>
            <a:endParaRPr lang="en-US" sz="1600"/>
          </a:p>
          <a:p>
            <a:pPr marL="457200" lvl="1" indent="0">
              <a:buNone/>
            </a:pPr>
            <a:endParaRPr lang="en-US" sz="160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a:t>
            </a:r>
          </a:p>
        </p:txBody>
      </p:sp>
      <p:pic>
        <p:nvPicPr>
          <p:cNvPr id="12" name="Picture 11">
            <a:extLst>
              <a:ext uri="{FF2B5EF4-FFF2-40B4-BE49-F238E27FC236}">
                <a16:creationId xmlns:a16="http://schemas.microsoft.com/office/drawing/2014/main" id="{7CECCEA7-0499-4238-8360-5E80E791AA5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279476" y="2527184"/>
            <a:ext cx="3138207" cy="1398864"/>
          </a:xfrm>
          <a:prstGeom prst="rect">
            <a:avLst/>
          </a:prstGeom>
        </p:spPr>
      </p:pic>
      <p:pic>
        <p:nvPicPr>
          <p:cNvPr id="15" name="Picture 14">
            <a:extLst>
              <a:ext uri="{FF2B5EF4-FFF2-40B4-BE49-F238E27FC236}">
                <a16:creationId xmlns:a16="http://schemas.microsoft.com/office/drawing/2014/main" id="{8A426EB9-3B55-470D-BC04-D3D37050045C}"/>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7163409" y="5110974"/>
            <a:ext cx="2851055" cy="1316237"/>
          </a:xfrm>
          <a:prstGeom prst="rect">
            <a:avLst/>
          </a:prstGeom>
        </p:spPr>
      </p:pic>
    </p:spTree>
    <p:extLst>
      <p:ext uri="{BB962C8B-B14F-4D97-AF65-F5344CB8AC3E}">
        <p14:creationId xmlns:p14="http://schemas.microsoft.com/office/powerpoint/2010/main" val="2361973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67890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Executive Summary</a:t>
            </a:r>
          </a:p>
          <a:p>
            <a:pPr>
              <a:lnSpc>
                <a:spcPct val="100000"/>
              </a:lnSpc>
              <a:spcBef>
                <a:spcPts val="1400"/>
              </a:spcBef>
            </a:pPr>
            <a:r>
              <a:rPr lang="en-US" sz="2200">
                <a:solidFill>
                  <a:schemeClr val="accent3">
                    <a:lumMod val="25000"/>
                  </a:schemeClr>
                </a:solidFill>
                <a:latin typeface="Abadi"/>
              </a:rPr>
              <a:t>Introduction</a:t>
            </a:r>
          </a:p>
          <a:p>
            <a:pPr>
              <a:lnSpc>
                <a:spcPct val="100000"/>
              </a:lnSpc>
              <a:spcBef>
                <a:spcPts val="1400"/>
              </a:spcBef>
            </a:pPr>
            <a:r>
              <a:rPr lang="en-US" sz="2200">
                <a:solidFill>
                  <a:schemeClr val="accent3">
                    <a:lumMod val="25000"/>
                  </a:schemeClr>
                </a:solidFill>
                <a:latin typeface="Abadi"/>
              </a:rPr>
              <a:t>Methodology</a:t>
            </a:r>
          </a:p>
          <a:p>
            <a:pPr>
              <a:lnSpc>
                <a:spcPct val="100000"/>
              </a:lnSpc>
              <a:spcBef>
                <a:spcPts val="1400"/>
              </a:spcBef>
            </a:pPr>
            <a:r>
              <a:rPr lang="en-US" sz="2200">
                <a:solidFill>
                  <a:schemeClr val="accent3">
                    <a:lumMod val="25000"/>
                  </a:schemeClr>
                </a:solidFill>
                <a:latin typeface="Abadi"/>
              </a:rPr>
              <a:t>Results</a:t>
            </a:r>
          </a:p>
          <a:p>
            <a:pPr>
              <a:lnSpc>
                <a:spcPct val="100000"/>
              </a:lnSpc>
              <a:spcBef>
                <a:spcPts val="1400"/>
              </a:spcBef>
            </a:pPr>
            <a:r>
              <a:rPr lang="en-US" sz="2200">
                <a:solidFill>
                  <a:schemeClr val="accent3">
                    <a:lumMod val="25000"/>
                  </a:schemeClr>
                </a:solidFill>
                <a:latin typeface="Abadi"/>
              </a:rPr>
              <a:t>Conclusion</a:t>
            </a:r>
          </a:p>
          <a:p>
            <a:pPr>
              <a:lnSpc>
                <a:spcPct val="100000"/>
              </a:lnSpc>
              <a:spcBef>
                <a:spcPts val="1400"/>
              </a:spcBef>
            </a:pPr>
            <a:r>
              <a:rPr lang="en-US" sz="220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81317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4"/>
            <a:ext cx="9745589" cy="4434835"/>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SQL queries that were performed to fetch information about the dataset</a:t>
            </a:r>
          </a:p>
          <a:p>
            <a:pPr>
              <a:lnSpc>
                <a:spcPct val="100000"/>
              </a:lnSpc>
              <a:spcBef>
                <a:spcPts val="1400"/>
              </a:spcBef>
            </a:pPr>
            <a:r>
              <a:rPr lang="en-US" sz="1600" b="1" i="1">
                <a:solidFill>
                  <a:srgbClr val="000000"/>
                </a:solidFill>
                <a:latin typeface="ibm-plex-sans"/>
              </a:rPr>
              <a:t>Display the names of the unique launch sites in the space mission</a:t>
            </a:r>
          </a:p>
          <a:p>
            <a:pPr>
              <a:lnSpc>
                <a:spcPct val="100000"/>
              </a:lnSpc>
              <a:spcBef>
                <a:spcPts val="1400"/>
              </a:spcBef>
            </a:pPr>
            <a:r>
              <a:rPr lang="en-US" sz="1600" b="1" i="1">
                <a:solidFill>
                  <a:srgbClr val="000000"/>
                </a:solidFill>
                <a:latin typeface="ibm-plex-sans"/>
              </a:rPr>
              <a:t>Display 5 records where launch sites begin with the string 'CCA'</a:t>
            </a:r>
          </a:p>
          <a:p>
            <a:pPr>
              <a:lnSpc>
                <a:spcPct val="100000"/>
              </a:lnSpc>
              <a:spcBef>
                <a:spcPts val="1400"/>
              </a:spcBef>
            </a:pPr>
            <a:r>
              <a:rPr lang="en-US" sz="1600" b="1" i="1">
                <a:solidFill>
                  <a:srgbClr val="000000"/>
                </a:solidFill>
                <a:effectLst/>
                <a:latin typeface="ibm-plex-sans"/>
              </a:rPr>
              <a:t>Display average payload mass carried by booster version F9 v1.1</a:t>
            </a:r>
          </a:p>
          <a:p>
            <a:pPr>
              <a:lnSpc>
                <a:spcPct val="100000"/>
              </a:lnSpc>
              <a:spcBef>
                <a:spcPts val="1400"/>
              </a:spcBef>
            </a:pPr>
            <a:r>
              <a:rPr lang="en-US" sz="1600" b="1" i="1">
                <a:solidFill>
                  <a:srgbClr val="000000"/>
                </a:solidFill>
                <a:effectLst/>
                <a:latin typeface="ibm-plex-sans"/>
              </a:rPr>
              <a:t>List the date when the first succesful landing outcome in ground pad was acheived.</a:t>
            </a:r>
          </a:p>
          <a:p>
            <a:pPr>
              <a:lnSpc>
                <a:spcPct val="100000"/>
              </a:lnSpc>
              <a:spcBef>
                <a:spcPts val="1400"/>
              </a:spcBef>
            </a:pPr>
            <a:r>
              <a:rPr lang="en-US" sz="1600" b="1" i="1">
                <a:solidFill>
                  <a:srgbClr val="000000"/>
                </a:solidFill>
                <a:effectLst/>
                <a:latin typeface="ibm-plex-sans"/>
              </a:rPr>
              <a:t>List the names of the boosters which have success in drone ship and have payload mass greater than 4000 but less than 6000</a:t>
            </a:r>
          </a:p>
          <a:p>
            <a:pPr>
              <a:lnSpc>
                <a:spcPct val="100000"/>
              </a:lnSpc>
              <a:spcBef>
                <a:spcPts val="1400"/>
              </a:spcBef>
            </a:pPr>
            <a:r>
              <a:rPr lang="en-US" sz="1600" b="1" i="1">
                <a:solidFill>
                  <a:srgbClr val="000000"/>
                </a:solidFill>
                <a:effectLst/>
                <a:latin typeface="ibm-plex-sans"/>
              </a:rPr>
              <a:t>List the total number of successful and failure mission outcomes</a:t>
            </a:r>
          </a:p>
          <a:p>
            <a:pPr>
              <a:lnSpc>
                <a:spcPct val="100000"/>
              </a:lnSpc>
              <a:spcBef>
                <a:spcPts val="1400"/>
              </a:spcBef>
            </a:pPr>
            <a:r>
              <a:rPr lang="en-US" sz="1600" b="1" i="1">
                <a:solidFill>
                  <a:srgbClr val="000000"/>
                </a:solidFill>
                <a:effectLst/>
                <a:latin typeface="ibm-plex-sans"/>
              </a:rPr>
              <a:t>List the names of the booster_versions which have carried the maximum payload mass. Use a subquery</a:t>
            </a:r>
          </a:p>
          <a:p>
            <a:pPr>
              <a:lnSpc>
                <a:spcPct val="100000"/>
              </a:lnSpc>
              <a:spcBef>
                <a:spcPts val="1400"/>
              </a:spcBef>
            </a:pPr>
            <a:r>
              <a:rPr lang="en-US" sz="1600" b="1" i="1">
                <a:solidFill>
                  <a:srgbClr val="000000"/>
                </a:solidFill>
                <a:effectLst/>
                <a:latin typeface="ibm-plex-sans"/>
              </a:rPr>
              <a:t>List the failed landing_outcomes in drone ship, their booster versions, and launch site names for the in year 2015</a:t>
            </a: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GitHub URL of your completed EDA with SQL notebook:</a:t>
            </a:r>
          </a:p>
          <a:p>
            <a:pPr>
              <a:lnSpc>
                <a:spcPct val="100000"/>
              </a:lnSpc>
              <a:spcBef>
                <a:spcPts val="1400"/>
              </a:spcBef>
            </a:pPr>
            <a:r>
              <a:rPr lang="en-US" sz="2200">
                <a:solidFill>
                  <a:schemeClr val="accent3">
                    <a:lumMod val="25000"/>
                  </a:schemeClr>
                </a:solidFill>
                <a:latin typeface="Abadi" panose="020B0604020104020204" pitchFamily="34" charset="0"/>
                <a:hlinkClick r:id="rId3"/>
              </a:rPr>
              <a:t>https://github.com/cheemh/capstone-project/blob/main/jupyter-labs-eda-sql-coursera.ipynb</a:t>
            </a:r>
            <a:endParaRPr lang="en-CA" sz="16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SQL</a:t>
            </a:r>
            <a:endParaRPr lang="en-US">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4"/>
            <a:ext cx="10429293" cy="4300611"/>
          </a:xfrm>
          <a:prstGeom prst="rect">
            <a:avLst/>
          </a:prstGeom>
        </p:spPr>
        <p:txBody>
          <a:bodyPr lIns="91440" tIns="45720" rIns="91440" bIns="45720" anchor="t"/>
          <a:lstStyle/>
          <a:p>
            <a:r>
              <a:rPr lang="en-US" sz="1600" b="1" i="1">
                <a:solidFill>
                  <a:srgbClr val="000000"/>
                </a:solidFill>
                <a:latin typeface="ibm-plex-sans"/>
              </a:rPr>
              <a:t>Rank the count of landing outcomes (such as Failure (drone ship) or Success (ground pad)) between the date 2010-06-04 and 2017-03-20, in descending order</a:t>
            </a:r>
          </a:p>
          <a:p>
            <a:endParaRPr lang="en-US"/>
          </a:p>
          <a:p>
            <a:r>
              <a:rPr lang="en-US" sz="2200"/>
              <a:t>Github URL of the completed SQL notebook</a:t>
            </a:r>
          </a:p>
          <a:p>
            <a:pPr marL="0" indent="0">
              <a:buNone/>
            </a:pPr>
            <a:endParaRPr lang="en-US" sz="2200"/>
          </a:p>
          <a:p>
            <a:pPr marL="0" indent="0">
              <a:buNone/>
            </a:pPr>
            <a:r>
              <a:rPr lang="en-US" sz="2200"/>
              <a:t>	</a:t>
            </a:r>
            <a:r>
              <a:rPr lang="en-US" sz="1800">
                <a:hlinkClick r:id="rId3"/>
              </a:rPr>
              <a:t>https://github.com/cheemh/capstone-project/blob/main/jupyter-labs-eda-sql-coursera.ipynb</a:t>
            </a:r>
            <a:endParaRPr lang="en-US" sz="1800"/>
          </a:p>
          <a:p>
            <a:endParaRPr lang="en-US"/>
          </a:p>
          <a:p>
            <a:pPr marL="0" indent="0">
              <a:buNone/>
            </a:pPr>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SQL</a:t>
            </a:r>
            <a:endParaRPr lang="en-US">
              <a:solidFill>
                <a:srgbClr val="0B49CB"/>
              </a:solidFill>
            </a:endParaRPr>
          </a:p>
        </p:txBody>
      </p:sp>
    </p:spTree>
    <p:extLst>
      <p:ext uri="{BB962C8B-B14F-4D97-AF65-F5344CB8AC3E}">
        <p14:creationId xmlns:p14="http://schemas.microsoft.com/office/powerpoint/2010/main" val="17053890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77500" lnSpcReduction="20000"/>
          </a:bodyPr>
          <a:lstStyle/>
          <a:p>
            <a:pPr>
              <a:lnSpc>
                <a:spcPct val="100000"/>
              </a:lnSpc>
              <a:spcBef>
                <a:spcPts val="1400"/>
              </a:spcBef>
            </a:pPr>
            <a:r>
              <a:rPr lang="en-US" sz="2200">
                <a:solidFill>
                  <a:schemeClr val="accent3">
                    <a:lumMod val="25000"/>
                  </a:schemeClr>
                </a:solidFill>
                <a:latin typeface="Abadi" panose="020B0604020104020204" pitchFamily="34" charset="0"/>
              </a:rPr>
              <a:t>We assigned the dataframe launch_outcomes to classes 0 and 1 with Green and Red markers on the map in a MarkerCluster()</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an Interactive Map with Folium</a:t>
            </a:r>
            <a:endParaRPr lang="en-US">
              <a:solidFill>
                <a:srgbClr val="0B49CB"/>
              </a:solidFill>
            </a:endParaRPr>
          </a:p>
        </p:txBody>
      </p:sp>
      <p:pic>
        <p:nvPicPr>
          <p:cNvPr id="8" name="Picture 7">
            <a:extLst>
              <a:ext uri="{FF2B5EF4-FFF2-40B4-BE49-F238E27FC236}">
                <a16:creationId xmlns:a16="http://schemas.microsoft.com/office/drawing/2014/main" id="{31CC5140-C8F2-4F93-B329-2E139F43DF8C}"/>
              </a:ext>
            </a:extLst>
          </p:cNvPr>
          <p:cNvPicPr>
            <a:picLocks noChangeAspect="1"/>
          </p:cNvPicPr>
          <p:nvPr/>
        </p:nvPicPr>
        <p:blipFill>
          <a:blip r:embed="rId3"/>
          <a:stretch>
            <a:fillRect/>
          </a:stretch>
        </p:blipFill>
        <p:spPr>
          <a:xfrm>
            <a:off x="1377079" y="2418657"/>
            <a:ext cx="4458486" cy="2020686"/>
          </a:xfrm>
          <a:prstGeom prst="rect">
            <a:avLst/>
          </a:prstGeom>
        </p:spPr>
      </p:pic>
    </p:spTree>
    <p:extLst>
      <p:ext uri="{BB962C8B-B14F-4D97-AF65-F5344CB8AC3E}">
        <p14:creationId xmlns:p14="http://schemas.microsoft.com/office/powerpoint/2010/main" val="2870620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70000" lnSpcReduction="20000"/>
          </a:bodyPr>
          <a:lstStyle/>
          <a:p>
            <a:pPr>
              <a:lnSpc>
                <a:spcPct val="100000"/>
              </a:lnSpc>
              <a:spcBef>
                <a:spcPts val="1400"/>
              </a:spcBef>
            </a:pPr>
            <a:r>
              <a:rPr lang="en-US" sz="2200">
                <a:solidFill>
                  <a:schemeClr val="accent3">
                    <a:lumMod val="25000"/>
                  </a:schemeClr>
                </a:solidFill>
                <a:latin typeface="Abadi" panose="020B0604020104020204" pitchFamily="34" charset="0"/>
              </a:rPr>
              <a:t>To visualize the Launch Data into an interactive map. We took the Latitude and Logitude coordinates at each launch site and added a Circle Marker around each launch site with a label of the name of the launch site.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 Dashboard with </a:t>
            </a:r>
            <a:r>
              <a:rPr lang="en-US" err="1">
                <a:solidFill>
                  <a:srgbClr val="0B49CB"/>
                </a:solidFill>
                <a:latin typeface="Abadi"/>
              </a:rPr>
              <a:t>Plotly</a:t>
            </a:r>
            <a:r>
              <a:rPr lang="en-US">
                <a:solidFill>
                  <a:srgbClr val="0B49CB"/>
                </a:solidFill>
                <a:latin typeface="Abadi"/>
              </a:rPr>
              <a:t> Dash</a:t>
            </a:r>
          </a:p>
        </p:txBody>
      </p:sp>
      <p:sp>
        <p:nvSpPr>
          <p:cNvPr id="2" name="Rectangle 1">
            <a:extLst>
              <a:ext uri="{FF2B5EF4-FFF2-40B4-BE49-F238E27FC236}">
                <a16:creationId xmlns:a16="http://schemas.microsoft.com/office/drawing/2014/main" id="{D61A1645-1D98-4461-ADA9-DDA3006E7E86}"/>
              </a:ext>
            </a:extLst>
          </p:cNvPr>
          <p:cNvSpPr>
            <a:spLocks noChangeArrowheads="1"/>
          </p:cNvSpPr>
          <p:nvPr/>
        </p:nvSpPr>
        <p:spPr bwMode="auto">
          <a:xfrm>
            <a:off x="0" y="0"/>
            <a:ext cx="12192000" cy="0"/>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ibm-plex-sans"/>
              </a:rPr>
              <a:t>Create and add </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folium.Circle</a:t>
            </a:r>
            <a:r>
              <a:rPr kumimoji="0" lang="en-US" altLang="en-US" sz="1000" b="0" i="0" u="none" strike="noStrike" cap="none" normalizeH="0" baseline="0">
                <a:ln>
                  <a:noFill/>
                </a:ln>
                <a:solidFill>
                  <a:srgbClr val="000000"/>
                </a:solidFill>
                <a:effectLst/>
                <a:latin typeface="ibm-plex-sans"/>
              </a:rPr>
              <a:t> and </a:t>
            </a: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folium.Marker</a:t>
            </a:r>
            <a:r>
              <a:rPr kumimoji="0" lang="en-US" altLang="en-US" sz="1000" b="0" i="0" u="none" strike="noStrike" cap="none" normalizeH="0" baseline="0">
                <a:ln>
                  <a:noFill/>
                </a:ln>
                <a:solidFill>
                  <a:srgbClr val="000000"/>
                </a:solidFill>
                <a:effectLst/>
                <a:latin typeface="ibm-plex-sans"/>
              </a:rPr>
              <a:t> for each launch site on the site map</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6E9440D3-0767-43D4-A886-409F9E36F623}"/>
              </a:ext>
            </a:extLst>
          </p:cNvPr>
          <p:cNvPicPr>
            <a:picLocks noChangeAspect="1"/>
          </p:cNvPicPr>
          <p:nvPr/>
        </p:nvPicPr>
        <p:blipFill>
          <a:blip r:embed="rId3"/>
          <a:stretch>
            <a:fillRect/>
          </a:stretch>
        </p:blipFill>
        <p:spPr>
          <a:xfrm>
            <a:off x="1456772" y="2266643"/>
            <a:ext cx="6311434" cy="2206557"/>
          </a:xfrm>
          <a:prstGeom prst="rect">
            <a:avLst/>
          </a:prstGeom>
        </p:spPr>
      </p:pic>
    </p:spTree>
    <p:extLst>
      <p:ext uri="{BB962C8B-B14F-4D97-AF65-F5344CB8AC3E}">
        <p14:creationId xmlns:p14="http://schemas.microsoft.com/office/powerpoint/2010/main" val="41207573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Github URL of the Predictive Analysis Classification</a:t>
            </a:r>
          </a:p>
          <a:p>
            <a:pPr>
              <a:lnSpc>
                <a:spcPct val="100000"/>
              </a:lnSpc>
              <a:spcBef>
                <a:spcPts val="1400"/>
              </a:spcBef>
            </a:pPr>
            <a:r>
              <a:rPr lang="en-US" sz="2400">
                <a:solidFill>
                  <a:srgbClr val="0B49CB"/>
                </a:solidFill>
                <a:hlinkClick r:id="rId3">
                  <a:extLst>
                    <a:ext uri="{A12FA001-AC4F-418D-AE19-62706E023703}">
                      <ahyp:hlinkClr xmlns:ahyp="http://schemas.microsoft.com/office/drawing/2018/hyperlinkcolor" val="tx"/>
                    </a:ext>
                  </a:extLst>
                </a:hlinkClick>
              </a:rPr>
              <a:t>https://github.com/cheemh/capstone-project/blob/main/jupyter-labs-eda-dataviz.ipynb</a:t>
            </a:r>
            <a:endParaRPr lang="en-US" sz="2400">
              <a:solidFill>
                <a:srgbClr val="0B49CB"/>
              </a:solidFill>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a:t>
            </a:r>
            <a:endParaRPr lang="en-US">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9094367" cy="3811588"/>
          </a:xfrm>
          <a:prstGeom prst="rect">
            <a:avLst/>
          </a:prstGeom>
        </p:spPr>
        <p:txBody>
          <a:bodyPr>
            <a:normAutofit lnSpcReduction="10000"/>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The more the flights at the launch site the higher the Success Rate at that launch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Launch Site</a:t>
            </a:r>
            <a:endParaRPr lang="en-US">
              <a:solidFill>
                <a:srgbClr val="0B49CB"/>
              </a:solidFill>
            </a:endParaRPr>
          </a:p>
        </p:txBody>
      </p:sp>
      <p:pic>
        <p:nvPicPr>
          <p:cNvPr id="6" name="Picture 5">
            <a:extLst>
              <a:ext uri="{FF2B5EF4-FFF2-40B4-BE49-F238E27FC236}">
                <a16:creationId xmlns:a16="http://schemas.microsoft.com/office/drawing/2014/main" id="{ED718007-43AE-4D64-99DB-08B831079355}"/>
              </a:ext>
            </a:extLst>
          </p:cNvPr>
          <p:cNvPicPr>
            <a:picLocks noChangeAspect="1"/>
          </p:cNvPicPr>
          <p:nvPr/>
        </p:nvPicPr>
        <p:blipFill>
          <a:blip r:embed="rId3"/>
          <a:stretch>
            <a:fillRect/>
          </a:stretch>
        </p:blipFill>
        <p:spPr>
          <a:xfrm>
            <a:off x="1066800" y="2924119"/>
            <a:ext cx="8412480" cy="191089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9120750"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p>
          <a:p>
            <a:pPr>
              <a:lnSpc>
                <a:spcPct val="100000"/>
              </a:lnSpc>
              <a:spcBef>
                <a:spcPts val="1400"/>
              </a:spcBef>
            </a:pPr>
            <a:endParaRPr lang="en-CA" sz="2200">
              <a:solidFill>
                <a:schemeClr val="accent3">
                  <a:lumMod val="25000"/>
                </a:schemeClr>
              </a:solidFill>
              <a:latin typeface="Abadi" panose="020B0604020104020204" pitchFamily="34" charset="0"/>
            </a:endParaRPr>
          </a:p>
          <a:p>
            <a:pPr>
              <a:lnSpc>
                <a:spcPct val="100000"/>
              </a:lnSpc>
              <a:spcBef>
                <a:spcPts val="1400"/>
              </a:spcBef>
            </a:pPr>
            <a:endParaRPr lang="en-CA"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The greater the payload mass, the higher the success rate for the Rocket</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Launch Site</a:t>
            </a:r>
          </a:p>
        </p:txBody>
      </p:sp>
      <p:pic>
        <p:nvPicPr>
          <p:cNvPr id="6" name="Picture 5">
            <a:extLst>
              <a:ext uri="{FF2B5EF4-FFF2-40B4-BE49-F238E27FC236}">
                <a16:creationId xmlns:a16="http://schemas.microsoft.com/office/drawing/2014/main" id="{179FB098-F503-4E87-BE50-53EB84199221}"/>
              </a:ext>
            </a:extLst>
          </p:cNvPr>
          <p:cNvPicPr>
            <a:picLocks noChangeAspect="1"/>
          </p:cNvPicPr>
          <p:nvPr/>
        </p:nvPicPr>
        <p:blipFill>
          <a:blip r:embed="rId3"/>
          <a:stretch>
            <a:fillRect/>
          </a:stretch>
        </p:blipFill>
        <p:spPr>
          <a:xfrm>
            <a:off x="1028700" y="2759892"/>
            <a:ext cx="10134600" cy="226404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82114"/>
            <a:ext cx="9722729"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Orbit ES-L1, GEO, HEO, SSO has the greatest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 Rate vs. Orbit Type</a:t>
            </a:r>
            <a:endParaRPr lang="en-US">
              <a:solidFill>
                <a:srgbClr val="0B49CB"/>
              </a:solidFill>
            </a:endParaRPr>
          </a:p>
        </p:txBody>
      </p:sp>
      <p:pic>
        <p:nvPicPr>
          <p:cNvPr id="6" name="Picture 5">
            <a:extLst>
              <a:ext uri="{FF2B5EF4-FFF2-40B4-BE49-F238E27FC236}">
                <a16:creationId xmlns:a16="http://schemas.microsoft.com/office/drawing/2014/main" id="{29E9F9A4-BAF8-410E-9AEF-6BFBEC537CFD}"/>
              </a:ext>
            </a:extLst>
          </p:cNvPr>
          <p:cNvPicPr>
            <a:picLocks noChangeAspect="1"/>
          </p:cNvPicPr>
          <p:nvPr/>
        </p:nvPicPr>
        <p:blipFill>
          <a:blip r:embed="rId3"/>
          <a:stretch>
            <a:fillRect/>
          </a:stretch>
        </p:blipFill>
        <p:spPr>
          <a:xfrm>
            <a:off x="2213610" y="2642797"/>
            <a:ext cx="2586990" cy="236456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34028" y="1440181"/>
            <a:ext cx="8749726" cy="487916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1400"/>
              </a:spcBef>
            </a:pPr>
            <a:r>
              <a:rPr lang="en-US" sz="2200">
                <a:solidFill>
                  <a:schemeClr val="accent3">
                    <a:lumMod val="25000"/>
                  </a:schemeClr>
                </a:solidFill>
                <a:latin typeface="Abadi" panose="020B0604020104020204" pitchFamily="34" charset="0"/>
              </a:rPr>
              <a:t>Summary of methodologies</a:t>
            </a:r>
          </a:p>
          <a:p>
            <a:pPr marL="685800" lvl="2">
              <a:lnSpc>
                <a:spcPct val="120000"/>
              </a:lnSpc>
              <a:spcBef>
                <a:spcPts val="1400"/>
              </a:spcBef>
            </a:pPr>
            <a:r>
              <a:rPr lang="en-US">
                <a:solidFill>
                  <a:schemeClr val="accent3">
                    <a:lumMod val="25000"/>
                  </a:schemeClr>
                </a:solidFill>
                <a:latin typeface="Abadi" panose="020B0604020104020204" pitchFamily="34" charset="0"/>
              </a:rPr>
              <a:t>Data collection</a:t>
            </a:r>
          </a:p>
          <a:p>
            <a:pPr marL="685800" lvl="2">
              <a:lnSpc>
                <a:spcPct val="120000"/>
              </a:lnSpc>
              <a:spcBef>
                <a:spcPts val="1400"/>
              </a:spcBef>
            </a:pPr>
            <a:r>
              <a:rPr lang="en-US">
                <a:solidFill>
                  <a:schemeClr val="accent3">
                    <a:lumMod val="25000"/>
                  </a:schemeClr>
                </a:solidFill>
                <a:latin typeface="Abadi" panose="020B0604020104020204" pitchFamily="34" charset="0"/>
              </a:rPr>
              <a:t>Data wrangling</a:t>
            </a:r>
          </a:p>
          <a:p>
            <a:pPr marL="685800" lvl="2">
              <a:lnSpc>
                <a:spcPct val="120000"/>
              </a:lnSpc>
              <a:spcBef>
                <a:spcPts val="1400"/>
              </a:spcBef>
            </a:pPr>
            <a:r>
              <a:rPr lang="en-US">
                <a:solidFill>
                  <a:schemeClr val="accent3">
                    <a:lumMod val="25000"/>
                  </a:schemeClr>
                </a:solidFill>
                <a:latin typeface="Abadi" panose="020B0604020104020204" pitchFamily="34" charset="0"/>
              </a:rPr>
              <a:t>EDA with data visualization</a:t>
            </a:r>
          </a:p>
          <a:p>
            <a:pPr marL="685800" lvl="2">
              <a:lnSpc>
                <a:spcPct val="120000"/>
              </a:lnSpc>
              <a:spcBef>
                <a:spcPts val="1400"/>
              </a:spcBef>
            </a:pPr>
            <a:r>
              <a:rPr lang="en-US">
                <a:solidFill>
                  <a:schemeClr val="accent3">
                    <a:lumMod val="25000"/>
                  </a:schemeClr>
                </a:solidFill>
                <a:latin typeface="Abadi" panose="020B0604020104020204" pitchFamily="34" charset="0"/>
              </a:rPr>
              <a:t>EDA with SQL</a:t>
            </a:r>
          </a:p>
          <a:p>
            <a:pPr marL="685800" lvl="2">
              <a:lnSpc>
                <a:spcPct val="120000"/>
              </a:lnSpc>
              <a:spcBef>
                <a:spcPts val="1400"/>
              </a:spcBef>
            </a:pPr>
            <a:r>
              <a:rPr lang="en-US">
                <a:solidFill>
                  <a:schemeClr val="accent3">
                    <a:lumMod val="25000"/>
                  </a:schemeClr>
                </a:solidFill>
                <a:latin typeface="Abadi" panose="020B0604020104020204" pitchFamily="34" charset="0"/>
              </a:rPr>
              <a:t>Building an interactive map with Folium</a:t>
            </a:r>
          </a:p>
          <a:p>
            <a:pPr marL="685800" lvl="2">
              <a:lnSpc>
                <a:spcPct val="120000"/>
              </a:lnSpc>
              <a:spcBef>
                <a:spcPts val="1400"/>
              </a:spcBef>
            </a:pPr>
            <a:r>
              <a:rPr lang="en-US">
                <a:solidFill>
                  <a:schemeClr val="accent3">
                    <a:lumMod val="25000"/>
                  </a:schemeClr>
                </a:solidFill>
                <a:latin typeface="Abadi" panose="020B0604020104020204" pitchFamily="34" charset="0"/>
              </a:rPr>
              <a:t>Building a Dashboard with </a:t>
            </a:r>
            <a:r>
              <a:rPr lang="en-US" err="1">
                <a:solidFill>
                  <a:schemeClr val="accent3">
                    <a:lumMod val="25000"/>
                  </a:schemeClr>
                </a:solidFill>
                <a:latin typeface="Abadi" panose="020B0604020104020204" pitchFamily="34" charset="0"/>
              </a:rPr>
              <a:t>Plotly</a:t>
            </a:r>
            <a:r>
              <a:rPr lang="en-US">
                <a:solidFill>
                  <a:schemeClr val="accent3">
                    <a:lumMod val="25000"/>
                  </a:schemeClr>
                </a:solidFill>
                <a:latin typeface="Abadi" panose="020B0604020104020204" pitchFamily="34" charset="0"/>
              </a:rPr>
              <a:t> Dash</a:t>
            </a:r>
          </a:p>
          <a:p>
            <a:pPr marL="685800" lvl="2">
              <a:lnSpc>
                <a:spcPct val="120000"/>
              </a:lnSpc>
              <a:spcBef>
                <a:spcPts val="1400"/>
              </a:spcBef>
            </a:pPr>
            <a:r>
              <a:rPr lang="en-US">
                <a:solidFill>
                  <a:schemeClr val="accent3">
                    <a:lumMod val="25000"/>
                  </a:schemeClr>
                </a:solidFill>
                <a:latin typeface="Abadi" panose="020B0604020104020204" pitchFamily="34" charset="0"/>
              </a:rPr>
              <a:t>Predictive analysis (Classification)</a:t>
            </a:r>
          </a:p>
          <a:p>
            <a:pPr>
              <a:lnSpc>
                <a:spcPct val="110000"/>
              </a:lnSpc>
              <a:spcBef>
                <a:spcPts val="1400"/>
              </a:spcBef>
            </a:pPr>
            <a:endParaRPr lang="en-US" sz="8800">
              <a:solidFill>
                <a:schemeClr val="accent3">
                  <a:lumMod val="25000"/>
                </a:schemeClr>
              </a:solidFill>
              <a:latin typeface="Abadi" panose="020B0604020104020204" pitchFamily="34" charset="0"/>
            </a:endParaRPr>
          </a:p>
          <a:p>
            <a:pPr>
              <a:lnSpc>
                <a:spcPct val="110000"/>
              </a:lnSpc>
              <a:spcBef>
                <a:spcPts val="1400"/>
              </a:spcBef>
            </a:pPr>
            <a:endParaRPr lang="en-US" sz="8800">
              <a:solidFill>
                <a:schemeClr val="accent3">
                  <a:lumMod val="25000"/>
                </a:schemeClr>
              </a:solidFill>
              <a:latin typeface="Abadi" panose="020B0604020104020204" pitchFamily="34" charset="0"/>
            </a:endParaRPr>
          </a:p>
          <a:p>
            <a:pPr>
              <a:lnSpc>
                <a:spcPct val="110000"/>
              </a:lnSpc>
              <a:spcBef>
                <a:spcPts val="1400"/>
              </a:spcBef>
            </a:pPr>
            <a:endParaRPr lang="en-US" sz="8800">
              <a:solidFill>
                <a:schemeClr val="accent3">
                  <a:lumMod val="25000"/>
                </a:schemeClr>
              </a:solidFill>
              <a:latin typeface="Abadi" panose="020B0604020104020204" pitchFamily="34" charset="0"/>
            </a:endParaRPr>
          </a:p>
          <a:p>
            <a:pPr>
              <a:lnSpc>
                <a:spcPct val="110000"/>
              </a:lnSpc>
              <a:spcBef>
                <a:spcPts val="1400"/>
              </a:spcBef>
            </a:pPr>
            <a:endParaRPr lang="en-US" sz="8800">
              <a:solidFill>
                <a:schemeClr val="accent3">
                  <a:lumMod val="25000"/>
                </a:schemeClr>
              </a:solidFill>
              <a:latin typeface="Abadi" panose="020B0604020104020204" pitchFamily="34" charset="0"/>
            </a:endParaRPr>
          </a:p>
          <a:p>
            <a:pPr>
              <a:lnSpc>
                <a:spcPct val="110000"/>
              </a:lnSpc>
              <a:spcBef>
                <a:spcPts val="1400"/>
              </a:spcBef>
            </a:pPr>
            <a:endParaRPr lang="en-US" sz="8800">
              <a:solidFill>
                <a:schemeClr val="accent3">
                  <a:lumMod val="25000"/>
                </a:schemeClr>
              </a:solidFill>
              <a:latin typeface="Abadi" panose="020B0604020104020204" pitchFamily="34" charset="0"/>
            </a:endParaRPr>
          </a:p>
          <a:p>
            <a:pPr>
              <a:lnSpc>
                <a:spcPct val="110000"/>
              </a:lnSpc>
              <a:spcBef>
                <a:spcPts val="1400"/>
              </a:spcBef>
            </a:pPr>
            <a:endParaRPr lang="en-US" sz="8800">
              <a:solidFill>
                <a:schemeClr val="accent3">
                  <a:lumMod val="25000"/>
                </a:schemeClr>
              </a:solidFill>
              <a:latin typeface="Abadi" panose="020B0604020104020204" pitchFamily="34" charset="0"/>
            </a:endParaRPr>
          </a:p>
          <a:p>
            <a:pPr marL="457200" lvl="2" indent="0">
              <a:lnSpc>
                <a:spcPct val="120000"/>
              </a:lnSpc>
              <a:spcBef>
                <a:spcPts val="1400"/>
              </a:spcBef>
              <a:buNone/>
            </a:pPr>
            <a:endParaRPr lang="en-US" sz="6400">
              <a:solidFill>
                <a:schemeClr val="accent3">
                  <a:lumMod val="25000"/>
                </a:schemeClr>
              </a:solidFill>
              <a:latin typeface="Abadi"/>
            </a:endParaRPr>
          </a:p>
          <a:p>
            <a:pPr lvl="1">
              <a:lnSpc>
                <a:spcPct val="100000"/>
              </a:lnSpc>
              <a:spcBef>
                <a:spcPts val="1400"/>
              </a:spcBef>
            </a:pPr>
            <a:endParaRPr lang="en-US" sz="18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6"/>
            <a:ext cx="10687961" cy="3811588"/>
          </a:xfrm>
          <a:prstGeom prst="rect">
            <a:avLst/>
          </a:prstGeom>
        </p:spPr>
        <p:txBody>
          <a:bodyPr>
            <a:normAutofit lnSpcReduction="10000"/>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In GTO orbit, the number of flights is directly proportional to the success rate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Orbit Type</a:t>
            </a:r>
            <a:endParaRPr lang="en-US">
              <a:solidFill>
                <a:srgbClr val="0B49CB"/>
              </a:solidFill>
            </a:endParaRPr>
          </a:p>
        </p:txBody>
      </p:sp>
      <p:pic>
        <p:nvPicPr>
          <p:cNvPr id="6" name="Picture 5">
            <a:extLst>
              <a:ext uri="{FF2B5EF4-FFF2-40B4-BE49-F238E27FC236}">
                <a16:creationId xmlns:a16="http://schemas.microsoft.com/office/drawing/2014/main" id="{C5794F61-960B-4043-B781-1BC432D7E7EC}"/>
              </a:ext>
            </a:extLst>
          </p:cNvPr>
          <p:cNvPicPr>
            <a:picLocks noChangeAspect="1"/>
          </p:cNvPicPr>
          <p:nvPr/>
        </p:nvPicPr>
        <p:blipFill>
          <a:blip r:embed="rId3"/>
          <a:stretch>
            <a:fillRect/>
          </a:stretch>
        </p:blipFill>
        <p:spPr>
          <a:xfrm>
            <a:off x="770010" y="2620545"/>
            <a:ext cx="10515601" cy="243987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9349349"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Heavy loads have negative impact on GTO orbit</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Orbit Type</a:t>
            </a:r>
            <a:endParaRPr lang="en-US">
              <a:solidFill>
                <a:srgbClr val="0B49CB"/>
              </a:solidFill>
            </a:endParaRPr>
          </a:p>
        </p:txBody>
      </p:sp>
      <p:pic>
        <p:nvPicPr>
          <p:cNvPr id="6" name="Picture 5">
            <a:extLst>
              <a:ext uri="{FF2B5EF4-FFF2-40B4-BE49-F238E27FC236}">
                <a16:creationId xmlns:a16="http://schemas.microsoft.com/office/drawing/2014/main" id="{DDE8DA79-36C3-4A6D-839F-B29C78B3001B}"/>
              </a:ext>
            </a:extLst>
          </p:cNvPr>
          <p:cNvPicPr>
            <a:picLocks noChangeAspect="1"/>
          </p:cNvPicPr>
          <p:nvPr/>
        </p:nvPicPr>
        <p:blipFill>
          <a:blip r:embed="rId3"/>
          <a:stretch>
            <a:fillRect/>
          </a:stretch>
        </p:blipFill>
        <p:spPr>
          <a:xfrm>
            <a:off x="770011" y="2773679"/>
            <a:ext cx="10187549" cy="229362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10287849"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Since 2013 the success rate has gone upwards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Success Yearly Trend</a:t>
            </a:r>
          </a:p>
        </p:txBody>
      </p:sp>
      <p:pic>
        <p:nvPicPr>
          <p:cNvPr id="6" name="Picture 5">
            <a:extLst>
              <a:ext uri="{FF2B5EF4-FFF2-40B4-BE49-F238E27FC236}">
                <a16:creationId xmlns:a16="http://schemas.microsoft.com/office/drawing/2014/main" id="{E8555AF3-269A-430F-938B-37A6558A330C}"/>
              </a:ext>
            </a:extLst>
          </p:cNvPr>
          <p:cNvPicPr>
            <a:picLocks noChangeAspect="1"/>
          </p:cNvPicPr>
          <p:nvPr/>
        </p:nvPicPr>
        <p:blipFill>
          <a:blip r:embed="rId3"/>
          <a:stretch>
            <a:fillRect/>
          </a:stretch>
        </p:blipFill>
        <p:spPr>
          <a:xfrm>
            <a:off x="1571626" y="2813945"/>
            <a:ext cx="3404412" cy="228991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a:solidFill>
                  <a:schemeClr val="accent3">
                    <a:lumMod val="25000"/>
                  </a:schemeClr>
                </a:solidFill>
                <a:latin typeface="Abadi" panose="020B0604020104020204" pitchFamily="34" charset="0"/>
              </a:rPr>
              <a:t>SQL Query</a:t>
            </a:r>
          </a:p>
          <a:p>
            <a:pPr lvl="1">
              <a:lnSpc>
                <a:spcPct val="100000"/>
              </a:lnSpc>
              <a:spcBef>
                <a:spcPts val="1400"/>
              </a:spcBef>
            </a:pPr>
            <a:r>
              <a:rPr lang="en-US" sz="1400">
                <a:solidFill>
                  <a:schemeClr val="accent3">
                    <a:lumMod val="25000"/>
                  </a:schemeClr>
                </a:solidFill>
                <a:latin typeface="Courier New" panose="02070309020205020404" pitchFamily="49" charset="0"/>
                <a:cs typeface="Courier New" panose="02070309020205020404" pitchFamily="49" charset="0"/>
              </a:rPr>
              <a:t>SELECT distinct launch_site FROM SPACEXTBL</a:t>
            </a:r>
          </a:p>
          <a:p>
            <a:pPr marL="457200" lvl="1" indent="0">
              <a:lnSpc>
                <a:spcPct val="100000"/>
              </a:lnSpc>
              <a:spcBef>
                <a:spcPts val="1400"/>
              </a:spcBef>
              <a:buNone/>
            </a:pPr>
            <a:endParaRPr lang="en-US" sz="1800">
              <a:solidFill>
                <a:schemeClr val="accent3">
                  <a:lumMod val="25000"/>
                </a:schemeClr>
              </a:solidFill>
              <a:latin typeface="Courier New" panose="02070309020205020404" pitchFamily="49" charset="0"/>
              <a:cs typeface="Courier New" panose="02070309020205020404" pitchFamily="49" charset="0"/>
            </a:endParaRPr>
          </a:p>
          <a:p>
            <a:pPr lvl="1">
              <a:lnSpc>
                <a:spcPct val="100000"/>
              </a:lnSpc>
              <a:spcBef>
                <a:spcPts val="1400"/>
              </a:spcBef>
            </a:pPr>
            <a:endParaRPr lang="en-US" sz="1600">
              <a:solidFill>
                <a:schemeClr val="accent3">
                  <a:lumMod val="25000"/>
                </a:schemeClr>
              </a:solidFill>
              <a:latin typeface="Courier New" panose="02070309020205020404" pitchFamily="49" charset="0"/>
              <a:cs typeface="Courier New" panose="02070309020205020404" pitchFamily="49" charset="0"/>
            </a:endParaRPr>
          </a:p>
          <a:p>
            <a:pPr lvl="1">
              <a:lnSpc>
                <a:spcPct val="100000"/>
              </a:lnSpc>
              <a:spcBef>
                <a:spcPts val="1400"/>
              </a:spcBef>
            </a:pPr>
            <a:endParaRPr lang="en-US" sz="16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a:solidFill>
                  <a:schemeClr val="accent3">
                    <a:lumMod val="25000"/>
                  </a:schemeClr>
                </a:solidFill>
                <a:latin typeface="Abadi" panose="020B0604020104020204" pitchFamily="34" charset="0"/>
              </a:rPr>
              <a:t>The keyword ‘distinct’ selects only unique values from the launch site column of the table SPACEXTBL </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All Launch Site Names</a:t>
            </a:r>
          </a:p>
        </p:txBody>
      </p:sp>
      <p:graphicFrame>
        <p:nvGraphicFramePr>
          <p:cNvPr id="2" name="Table 1">
            <a:extLst>
              <a:ext uri="{FF2B5EF4-FFF2-40B4-BE49-F238E27FC236}">
                <a16:creationId xmlns:a16="http://schemas.microsoft.com/office/drawing/2014/main" id="{7B903E4E-0342-45D7-9BA4-7C8C5D76D7DB}"/>
              </a:ext>
            </a:extLst>
          </p:cNvPr>
          <p:cNvGraphicFramePr>
            <a:graphicFrameLocks noGrp="1"/>
          </p:cNvGraphicFramePr>
          <p:nvPr>
            <p:extLst>
              <p:ext uri="{D42A27DB-BD31-4B8C-83A1-F6EECF244321}">
                <p14:modId xmlns:p14="http://schemas.microsoft.com/office/powerpoint/2010/main" val="1423541130"/>
              </p:ext>
            </p:extLst>
          </p:nvPr>
        </p:nvGraphicFramePr>
        <p:xfrm>
          <a:off x="2608520" y="3242838"/>
          <a:ext cx="1571847" cy="1828800"/>
        </p:xfrm>
        <a:graphic>
          <a:graphicData uri="http://schemas.openxmlformats.org/drawingml/2006/table">
            <a:tbl>
              <a:tblPr/>
              <a:tblGrid>
                <a:gridCol w="1571847">
                  <a:extLst>
                    <a:ext uri="{9D8B030D-6E8A-4147-A177-3AD203B41FA5}">
                      <a16:colId xmlns:a16="http://schemas.microsoft.com/office/drawing/2014/main" val="1379051579"/>
                    </a:ext>
                  </a:extLst>
                </a:gridCol>
              </a:tblGrid>
              <a:tr h="0">
                <a:tc>
                  <a:txBody>
                    <a:bodyPr/>
                    <a:lstStyle/>
                    <a:p>
                      <a:pPr algn="r" fontAlgn="ctr"/>
                      <a:r>
                        <a:rPr lang="en-CA" b="1">
                          <a:effectLst/>
                        </a:rPr>
                        <a:t>launch_site</a:t>
                      </a:r>
                    </a:p>
                  </a:txBody>
                  <a:tcPr anchor="ctr">
                    <a:lnL>
                      <a:noFill/>
                    </a:lnL>
                    <a:lnR>
                      <a:noFill/>
                    </a:lnR>
                    <a:lnT>
                      <a:noFill/>
                    </a:lnT>
                    <a:lnB>
                      <a:noFill/>
                    </a:lnB>
                  </a:tcPr>
                </a:tc>
                <a:extLst>
                  <a:ext uri="{0D108BD9-81ED-4DB2-BD59-A6C34878D82A}">
                    <a16:rowId xmlns:a16="http://schemas.microsoft.com/office/drawing/2014/main" val="1898587243"/>
                  </a:ext>
                </a:extLst>
              </a:tr>
              <a:tr h="0">
                <a:tc>
                  <a:txBody>
                    <a:bodyPr/>
                    <a:lstStyle/>
                    <a:p>
                      <a:pPr algn="r" fontAlgn="ctr"/>
                      <a:r>
                        <a:rPr lang="en-CA">
                          <a:effectLst/>
                        </a:rPr>
                        <a:t>CCAFS LC-40</a:t>
                      </a:r>
                    </a:p>
                  </a:txBody>
                  <a:tcPr anchor="ctr">
                    <a:lnL>
                      <a:noFill/>
                    </a:lnL>
                    <a:lnR>
                      <a:noFill/>
                    </a:lnR>
                    <a:lnT>
                      <a:noFill/>
                    </a:lnT>
                    <a:lnB>
                      <a:noFill/>
                    </a:lnB>
                    <a:solidFill>
                      <a:srgbClr val="FFFFFF"/>
                    </a:solidFill>
                  </a:tcPr>
                </a:tc>
                <a:extLst>
                  <a:ext uri="{0D108BD9-81ED-4DB2-BD59-A6C34878D82A}">
                    <a16:rowId xmlns:a16="http://schemas.microsoft.com/office/drawing/2014/main" val="3106040689"/>
                  </a:ext>
                </a:extLst>
              </a:tr>
              <a:tr h="0">
                <a:tc>
                  <a:txBody>
                    <a:bodyPr/>
                    <a:lstStyle/>
                    <a:p>
                      <a:pPr algn="r" fontAlgn="ctr"/>
                      <a:r>
                        <a:rPr lang="en-CA">
                          <a:effectLst/>
                        </a:rPr>
                        <a:t>CCAFS SLC-40</a:t>
                      </a:r>
                    </a:p>
                  </a:txBody>
                  <a:tcPr anchor="ctr">
                    <a:lnL>
                      <a:noFill/>
                    </a:lnL>
                    <a:lnR>
                      <a:noFill/>
                    </a:lnR>
                    <a:lnT>
                      <a:noFill/>
                    </a:lnT>
                    <a:lnB>
                      <a:noFill/>
                    </a:lnB>
                    <a:solidFill>
                      <a:srgbClr val="F5F5F5"/>
                    </a:solidFill>
                  </a:tcPr>
                </a:tc>
                <a:extLst>
                  <a:ext uri="{0D108BD9-81ED-4DB2-BD59-A6C34878D82A}">
                    <a16:rowId xmlns:a16="http://schemas.microsoft.com/office/drawing/2014/main" val="2994266000"/>
                  </a:ext>
                </a:extLst>
              </a:tr>
              <a:tr h="0">
                <a:tc>
                  <a:txBody>
                    <a:bodyPr/>
                    <a:lstStyle/>
                    <a:p>
                      <a:pPr algn="r" fontAlgn="ctr"/>
                      <a:r>
                        <a:rPr lang="en-CA">
                          <a:effectLst/>
                        </a:rPr>
                        <a:t>KSC LC-39A</a:t>
                      </a:r>
                    </a:p>
                  </a:txBody>
                  <a:tcPr anchor="ctr">
                    <a:lnL>
                      <a:noFill/>
                    </a:lnL>
                    <a:lnR>
                      <a:noFill/>
                    </a:lnR>
                    <a:lnT>
                      <a:noFill/>
                    </a:lnT>
                    <a:lnB>
                      <a:noFill/>
                    </a:lnB>
                    <a:solidFill>
                      <a:srgbClr val="FFFFFF"/>
                    </a:solidFill>
                  </a:tcPr>
                </a:tc>
                <a:extLst>
                  <a:ext uri="{0D108BD9-81ED-4DB2-BD59-A6C34878D82A}">
                    <a16:rowId xmlns:a16="http://schemas.microsoft.com/office/drawing/2014/main" val="3152242536"/>
                  </a:ext>
                </a:extLst>
              </a:tr>
              <a:tr h="0">
                <a:tc>
                  <a:txBody>
                    <a:bodyPr/>
                    <a:lstStyle/>
                    <a:p>
                      <a:pPr algn="r" fontAlgn="ctr"/>
                      <a:r>
                        <a:rPr lang="en-CA">
                          <a:effectLst/>
                        </a:rPr>
                        <a:t>VAFB SLC-4E</a:t>
                      </a:r>
                    </a:p>
                  </a:txBody>
                  <a:tcPr anchor="ctr">
                    <a:lnL>
                      <a:noFill/>
                    </a:lnL>
                    <a:lnR>
                      <a:noFill/>
                    </a:lnR>
                    <a:lnT>
                      <a:noFill/>
                    </a:lnT>
                    <a:lnB>
                      <a:noFill/>
                    </a:lnB>
                    <a:solidFill>
                      <a:srgbClr val="F5F5F5"/>
                    </a:solidFill>
                  </a:tcPr>
                </a:tc>
                <a:extLst>
                  <a:ext uri="{0D108BD9-81ED-4DB2-BD59-A6C34878D82A}">
                    <a16:rowId xmlns:a16="http://schemas.microsoft.com/office/drawing/2014/main" val="1402001070"/>
                  </a:ext>
                </a:extLst>
              </a:tr>
            </a:tbl>
          </a:graphicData>
        </a:graphic>
      </p:graphicFrame>
    </p:spTree>
    <p:extLst>
      <p:ext uri="{BB962C8B-B14F-4D97-AF65-F5344CB8AC3E}">
        <p14:creationId xmlns:p14="http://schemas.microsoft.com/office/powerpoint/2010/main" val="27278509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a:solidFill>
                  <a:schemeClr val="accent3">
                    <a:lumMod val="25000"/>
                  </a:schemeClr>
                </a:solidFill>
                <a:latin typeface="Abadi" panose="020B0604020104020204" pitchFamily="34" charset="0"/>
              </a:rPr>
              <a:t>SQL Query</a:t>
            </a:r>
          </a:p>
          <a:p>
            <a:pPr marL="457200" lvl="1" indent="0">
              <a:lnSpc>
                <a:spcPct val="100000"/>
              </a:lnSpc>
              <a:spcBef>
                <a:spcPts val="1400"/>
              </a:spcBef>
              <a:buNone/>
            </a:pPr>
            <a:r>
              <a:rPr lang="en-US" sz="1400">
                <a:solidFill>
                  <a:schemeClr val="accent3">
                    <a:lumMod val="25000"/>
                  </a:schemeClr>
                </a:solidFill>
                <a:latin typeface="Courier New" panose="02070309020205020404" pitchFamily="49" charset="0"/>
                <a:cs typeface="Courier New" panose="02070309020205020404" pitchFamily="49" charset="0"/>
              </a:rPr>
              <a:t>SELECT * FROM SPACEXTBL WHERE launch_site like 'CCA%'</a:t>
            </a:r>
          </a:p>
          <a:p>
            <a:pPr marL="457200" lvl="1" indent="0">
              <a:lnSpc>
                <a:spcPct val="100000"/>
              </a:lnSpc>
              <a:spcBef>
                <a:spcPts val="1400"/>
              </a:spcBef>
              <a:buNone/>
            </a:pPr>
            <a:r>
              <a:rPr lang="en-US" sz="1400">
                <a:solidFill>
                  <a:schemeClr val="accent3">
                    <a:lumMod val="25000"/>
                  </a:schemeClr>
                </a:solidFill>
                <a:latin typeface="Courier New" panose="02070309020205020404" pitchFamily="49" charset="0"/>
                <a:cs typeface="Courier New" panose="02070309020205020404" pitchFamily="49" charset="0"/>
              </a:rPr>
              <a:t>LIMIT 5</a:t>
            </a:r>
          </a:p>
          <a:p>
            <a:pPr marL="457200" lvl="1" indent="0">
              <a:lnSpc>
                <a:spcPct val="100000"/>
              </a:lnSpc>
              <a:spcBef>
                <a:spcPts val="1400"/>
              </a:spcBef>
              <a:buNone/>
            </a:pPr>
            <a:endParaRPr lang="en-US" sz="1800">
              <a:solidFill>
                <a:schemeClr val="accent3">
                  <a:lumMod val="25000"/>
                </a:schemeClr>
              </a:solidFill>
              <a:latin typeface="Courier New" panose="02070309020205020404" pitchFamily="49" charset="0"/>
              <a:cs typeface="Courier New" panose="02070309020205020404" pitchFamily="49" charset="0"/>
            </a:endParaRP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The top five records are picked from the SPACEXTBL using pattern matching feature using ‘like’ keyword. Records are picked where launch site begins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E879C99F-62BC-46B5-97AE-F990623FA71B}"/>
              </a:ext>
            </a:extLst>
          </p:cNvPr>
          <p:cNvPicPr>
            <a:picLocks noChangeAspect="1"/>
          </p:cNvPicPr>
          <p:nvPr/>
        </p:nvPicPr>
        <p:blipFill>
          <a:blip r:embed="rId3"/>
          <a:stretch>
            <a:fillRect/>
          </a:stretch>
        </p:blipFill>
        <p:spPr>
          <a:xfrm>
            <a:off x="1226288" y="3618624"/>
            <a:ext cx="7974419" cy="119647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marL="914400" lvl="2" indent="0">
              <a:lnSpc>
                <a:spcPct val="100000"/>
              </a:lnSpc>
              <a:spcBef>
                <a:spcPts val="1400"/>
              </a:spcBef>
              <a:buNone/>
            </a:pPr>
            <a:r>
              <a:rPr lang="en-US" sz="1400">
                <a:solidFill>
                  <a:schemeClr val="accent3">
                    <a:lumMod val="25000"/>
                  </a:schemeClr>
                </a:solidFill>
                <a:latin typeface="Courier New" panose="02070309020205020404" pitchFamily="49" charset="0"/>
                <a:cs typeface="Courier New" panose="02070309020205020404" pitchFamily="49" charset="0"/>
              </a:rPr>
              <a:t>SELECT CUSTOMER, SUM(payload_mass__kg_) as PAYLOAD_MASS</a:t>
            </a:r>
          </a:p>
          <a:p>
            <a:pPr marL="914400" lvl="2" indent="0">
              <a:lnSpc>
                <a:spcPct val="100000"/>
              </a:lnSpc>
              <a:spcBef>
                <a:spcPts val="1400"/>
              </a:spcBef>
              <a:buNone/>
            </a:pPr>
            <a:r>
              <a:rPr lang="en-US" sz="1400">
                <a:solidFill>
                  <a:schemeClr val="accent3">
                    <a:lumMod val="25000"/>
                  </a:schemeClr>
                </a:solidFill>
                <a:latin typeface="Courier New" panose="02070309020205020404" pitchFamily="49" charset="0"/>
                <a:cs typeface="Courier New" panose="02070309020205020404" pitchFamily="49" charset="0"/>
              </a:rPr>
              <a:t>FROM SPACEXTBL </a:t>
            </a:r>
          </a:p>
          <a:p>
            <a:pPr marL="914400" lvl="2" indent="0">
              <a:lnSpc>
                <a:spcPct val="100000"/>
              </a:lnSpc>
              <a:spcBef>
                <a:spcPts val="1400"/>
              </a:spcBef>
              <a:buNone/>
            </a:pPr>
            <a:r>
              <a:rPr lang="en-US" sz="1400">
                <a:solidFill>
                  <a:schemeClr val="accent3">
                    <a:lumMod val="25000"/>
                  </a:schemeClr>
                </a:solidFill>
                <a:latin typeface="Courier New" panose="02070309020205020404" pitchFamily="49" charset="0"/>
                <a:cs typeface="Courier New" panose="02070309020205020404" pitchFamily="49" charset="0"/>
              </a:rPr>
              <a:t>GROUP BY CUSTOMER </a:t>
            </a:r>
          </a:p>
          <a:p>
            <a:pPr marL="914400" lvl="2" indent="0">
              <a:lnSpc>
                <a:spcPct val="100000"/>
              </a:lnSpc>
              <a:spcBef>
                <a:spcPts val="1400"/>
              </a:spcBef>
              <a:buNone/>
            </a:pPr>
            <a:r>
              <a:rPr lang="en-US" sz="1400">
                <a:solidFill>
                  <a:schemeClr val="accent3">
                    <a:lumMod val="25000"/>
                  </a:schemeClr>
                </a:solidFill>
                <a:latin typeface="Courier New" panose="02070309020205020404" pitchFamily="49" charset="0"/>
                <a:cs typeface="Courier New" panose="02070309020205020404" pitchFamily="49" charset="0"/>
              </a:rPr>
              <a:t>HAVING CUSTOMER = 'NASA (CRS)’</a:t>
            </a:r>
          </a:p>
          <a:p>
            <a:pPr marL="914400" lvl="2" indent="0">
              <a:lnSpc>
                <a:spcPct val="100000"/>
              </a:lnSpc>
              <a:spcBef>
                <a:spcPts val="1400"/>
              </a:spcBef>
              <a:buNone/>
            </a:pPr>
            <a:endParaRPr lang="en-US" sz="1400">
              <a:solidFill>
                <a:schemeClr val="accent3">
                  <a:lumMod val="25000"/>
                </a:schemeClr>
              </a:solidFill>
              <a:latin typeface="Courier New" panose="02070309020205020404" pitchFamily="49" charset="0"/>
              <a:cs typeface="Courier New" panose="02070309020205020404" pitchFamily="49" charset="0"/>
            </a:endParaRPr>
          </a:p>
          <a:p>
            <a:pPr marL="914400" lvl="2" indent="0">
              <a:lnSpc>
                <a:spcPct val="100000"/>
              </a:lnSpc>
              <a:spcBef>
                <a:spcPts val="1400"/>
              </a:spcBef>
              <a:buNone/>
            </a:pPr>
            <a:endParaRPr lang="en-US" sz="1400">
              <a:solidFill>
                <a:schemeClr val="accent3">
                  <a:lumMod val="25000"/>
                </a:schemeClr>
              </a:solidFill>
              <a:latin typeface="Courier New" panose="02070309020205020404" pitchFamily="49" charset="0"/>
              <a:cs typeface="Courier New" panose="02070309020205020404" pitchFamily="49" charset="0"/>
            </a:endParaRPr>
          </a:p>
          <a:p>
            <a:pPr>
              <a:lnSpc>
                <a:spcPct val="100000"/>
              </a:lnSpc>
              <a:spcBef>
                <a:spcPts val="1400"/>
              </a:spcBef>
            </a:pPr>
            <a:r>
              <a:rPr lang="en-US" sz="2200">
                <a:solidFill>
                  <a:schemeClr val="accent3">
                    <a:lumMod val="25000"/>
                  </a:schemeClr>
                </a:solidFill>
                <a:latin typeface="Abadi" panose="020B0604020104020204" pitchFamily="34" charset="0"/>
              </a:rPr>
              <a:t>Using the function SUM, the payload_mass__kg_ is added for all the selected records where customer is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Payload Mass</a:t>
            </a:r>
          </a:p>
        </p:txBody>
      </p:sp>
      <p:pic>
        <p:nvPicPr>
          <p:cNvPr id="6" name="Picture 5">
            <a:extLst>
              <a:ext uri="{FF2B5EF4-FFF2-40B4-BE49-F238E27FC236}">
                <a16:creationId xmlns:a16="http://schemas.microsoft.com/office/drawing/2014/main" id="{6FB7F6D7-A45A-493F-A3F5-955A0B8892BA}"/>
              </a:ext>
            </a:extLst>
          </p:cNvPr>
          <p:cNvPicPr>
            <a:picLocks noChangeAspect="1"/>
          </p:cNvPicPr>
          <p:nvPr/>
        </p:nvPicPr>
        <p:blipFill>
          <a:blip r:embed="rId3"/>
          <a:stretch>
            <a:fillRect/>
          </a:stretch>
        </p:blipFill>
        <p:spPr>
          <a:xfrm>
            <a:off x="1741856" y="4001294"/>
            <a:ext cx="2314575" cy="6477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400">
                <a:solidFill>
                  <a:schemeClr val="accent3">
                    <a:lumMod val="25000"/>
                  </a:schemeClr>
                </a:solidFill>
                <a:latin typeface="Courier New" panose="02070309020205020404" pitchFamily="49" charset="0"/>
                <a:cs typeface="Courier New" panose="02070309020205020404" pitchFamily="49" charset="0"/>
              </a:rPr>
              <a:t>SELECT AVG(payload_mass__kg_) from SPACEXTBL where booster_version = 'F9 v1.1’</a:t>
            </a:r>
          </a:p>
          <a:p>
            <a:pPr marL="457200" lvl="1" indent="0">
              <a:lnSpc>
                <a:spcPct val="100000"/>
              </a:lnSpc>
              <a:spcBef>
                <a:spcPts val="1400"/>
              </a:spcBef>
              <a:buNone/>
            </a:pPr>
            <a:r>
              <a:rPr lang="en-US" sz="1400">
                <a:solidFill>
                  <a:schemeClr val="accent3">
                    <a:lumMod val="25000"/>
                  </a:schemeClr>
                </a:solidFill>
                <a:latin typeface="Courier New" panose="02070309020205020404" pitchFamily="49" charset="0"/>
                <a:cs typeface="Courier New" panose="02070309020205020404" pitchFamily="49" charset="0"/>
              </a:rPr>
              <a:t>	</a:t>
            </a:r>
            <a:r>
              <a:rPr lang="en-US" sz="2000">
                <a:solidFill>
                  <a:schemeClr val="accent3">
                    <a:lumMod val="25000"/>
                  </a:schemeClr>
                </a:solidFill>
                <a:latin typeface="Aldhabi" panose="01000000000000000000" pitchFamily="2" charset="-78"/>
                <a:cs typeface="Aldhabi" panose="01000000000000000000" pitchFamily="2" charset="-78"/>
              </a:rPr>
              <a:t>Average Payload Mass</a:t>
            </a:r>
          </a:p>
          <a:p>
            <a:pPr marL="457200" lvl="1" indent="0">
              <a:lnSpc>
                <a:spcPct val="100000"/>
              </a:lnSpc>
              <a:spcBef>
                <a:spcPts val="1400"/>
              </a:spcBef>
              <a:buNone/>
            </a:pPr>
            <a:r>
              <a:rPr lang="en-US" sz="2000">
                <a:solidFill>
                  <a:schemeClr val="accent3">
                    <a:lumMod val="25000"/>
                  </a:schemeClr>
                </a:solidFill>
                <a:latin typeface="Aldhabi" panose="01000000000000000000" pitchFamily="2" charset="-78"/>
                <a:cs typeface="Aldhabi" panose="01000000000000000000" pitchFamily="2" charset="-78"/>
              </a:rPr>
              <a:t>		3209</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Using the AVG function, we calculate the average of payload_mass__kg for booster_version ‘F9 v1.1’ from the SPACEXTBL</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Find the dates of the first successful landing outcome on ground pad</a:t>
            </a:r>
          </a:p>
          <a:p>
            <a:pPr marL="914400" lvl="2" indent="0">
              <a:lnSpc>
                <a:spcPct val="100000"/>
              </a:lnSpc>
              <a:spcBef>
                <a:spcPts val="1400"/>
              </a:spcBef>
              <a:buNone/>
            </a:pPr>
            <a:r>
              <a:rPr lang="en-US" sz="1400">
                <a:solidFill>
                  <a:schemeClr val="accent3">
                    <a:lumMod val="25000"/>
                  </a:schemeClr>
                </a:solidFill>
                <a:latin typeface="Courier New" panose="02070309020205020404" pitchFamily="49" charset="0"/>
                <a:cs typeface="Courier New" panose="02070309020205020404" pitchFamily="49" charset="0"/>
              </a:rPr>
              <a:t>SELECT MIN(DATE) from SPACEXTBL where mission_outcome = 'Success’</a:t>
            </a:r>
          </a:p>
          <a:p>
            <a:pPr marL="914400" lvl="2" indent="0">
              <a:lnSpc>
                <a:spcPct val="100000"/>
              </a:lnSpc>
              <a:spcBef>
                <a:spcPts val="1400"/>
              </a:spcBef>
              <a:buNone/>
            </a:pPr>
            <a:r>
              <a:rPr lang="en-US" sz="1400">
                <a:solidFill>
                  <a:schemeClr val="accent3">
                    <a:lumMod val="25000"/>
                  </a:schemeClr>
                </a:solidFill>
                <a:latin typeface="Courier New" panose="02070309020205020404" pitchFamily="49" charset="0"/>
                <a:cs typeface="Courier New" panose="02070309020205020404" pitchFamily="49" charset="0"/>
              </a:rPr>
              <a:t>	</a:t>
            </a:r>
            <a:r>
              <a:rPr lang="en-US" sz="2400">
                <a:solidFill>
                  <a:schemeClr val="accent3">
                    <a:lumMod val="25000"/>
                  </a:schemeClr>
                </a:solidFill>
                <a:latin typeface="Aldhabi" panose="01000000000000000000" pitchFamily="2" charset="-78"/>
                <a:cs typeface="Aldhabi" panose="01000000000000000000" pitchFamily="2" charset="-78"/>
              </a:rPr>
              <a:t>DATE</a:t>
            </a:r>
          </a:p>
          <a:p>
            <a:pPr marL="914400" lvl="2" indent="0">
              <a:lnSpc>
                <a:spcPct val="100000"/>
              </a:lnSpc>
              <a:spcBef>
                <a:spcPts val="1400"/>
              </a:spcBef>
              <a:buNone/>
            </a:pPr>
            <a:r>
              <a:rPr lang="en-US" sz="2400">
                <a:solidFill>
                  <a:schemeClr val="accent3">
                    <a:lumMod val="25000"/>
                  </a:schemeClr>
                </a:solidFill>
                <a:latin typeface="Aldhabi" panose="01000000000000000000" pitchFamily="2" charset="-78"/>
                <a:cs typeface="Aldhabi" panose="01000000000000000000" pitchFamily="2" charset="-78"/>
              </a:rPr>
              <a:t>	2010-04-06</a:t>
            </a:r>
          </a:p>
          <a:p>
            <a:pPr marL="914400" lvl="2" indent="0">
              <a:lnSpc>
                <a:spcPct val="100000"/>
              </a:lnSpc>
              <a:spcBef>
                <a:spcPts val="1400"/>
              </a:spcBef>
              <a:buNone/>
            </a:pPr>
            <a:endParaRPr lang="en-US" sz="1400">
              <a:solidFill>
                <a:schemeClr val="accent3">
                  <a:lumMod val="25000"/>
                </a:schemeClr>
              </a:solidFill>
              <a:latin typeface="Courier New" panose="02070309020205020404" pitchFamily="49" charset="0"/>
              <a:cs typeface="Courier New" panose="02070309020205020404" pitchFamily="49" charset="0"/>
            </a:endParaRPr>
          </a:p>
          <a:p>
            <a:pPr>
              <a:lnSpc>
                <a:spcPct val="100000"/>
              </a:lnSpc>
              <a:spcBef>
                <a:spcPts val="1400"/>
              </a:spcBef>
            </a:pPr>
            <a:r>
              <a:rPr lang="en-US" sz="2200">
                <a:solidFill>
                  <a:schemeClr val="accent3">
                    <a:lumMod val="25000"/>
                  </a:schemeClr>
                </a:solidFill>
                <a:latin typeface="Abadi" panose="020B0604020104020204" pitchFamily="34" charset="0"/>
              </a:rPr>
              <a:t>Using the MIN function on the ‘Date’ column, the minimum date is selected when the mission outcome was a ‘Success’</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p>
          <a:p>
            <a:pPr marL="914400" lvl="2" indent="0">
              <a:lnSpc>
                <a:spcPct val="100000"/>
              </a:lnSpc>
              <a:spcBef>
                <a:spcPts val="1400"/>
              </a:spcBef>
              <a:buNone/>
            </a:pPr>
            <a:r>
              <a:rPr lang="en-US" sz="1400">
                <a:solidFill>
                  <a:schemeClr val="accent3">
                    <a:lumMod val="25000"/>
                  </a:schemeClr>
                </a:solidFill>
                <a:latin typeface="Courier New" panose="02070309020205020404" pitchFamily="49" charset="0"/>
                <a:cs typeface="Courier New" panose="02070309020205020404" pitchFamily="49" charset="0"/>
              </a:rPr>
              <a:t>select booster_version,	payload_mass__kg_, landing__outcome </a:t>
            </a:r>
          </a:p>
          <a:p>
            <a:pPr marL="914400" lvl="2" indent="0">
              <a:lnSpc>
                <a:spcPct val="100000"/>
              </a:lnSpc>
              <a:spcBef>
                <a:spcPts val="1400"/>
              </a:spcBef>
              <a:buNone/>
            </a:pPr>
            <a:r>
              <a:rPr lang="en-US" sz="1400">
                <a:solidFill>
                  <a:schemeClr val="accent3">
                    <a:lumMod val="25000"/>
                  </a:schemeClr>
                </a:solidFill>
                <a:latin typeface="Courier New" panose="02070309020205020404" pitchFamily="49" charset="0"/>
                <a:cs typeface="Courier New" panose="02070309020205020404" pitchFamily="49" charset="0"/>
              </a:rPr>
              <a:t>from SPACEXTBL where landing__outcome = 'Success (drone ship)'</a:t>
            </a:r>
          </a:p>
          <a:p>
            <a:pPr marL="914400" lvl="2" indent="0">
              <a:lnSpc>
                <a:spcPct val="100000"/>
              </a:lnSpc>
              <a:spcBef>
                <a:spcPts val="1400"/>
              </a:spcBef>
              <a:buNone/>
            </a:pPr>
            <a:r>
              <a:rPr lang="en-US" sz="1400">
                <a:solidFill>
                  <a:schemeClr val="accent3">
                    <a:lumMod val="25000"/>
                  </a:schemeClr>
                </a:solidFill>
                <a:latin typeface="Courier New" panose="02070309020205020404" pitchFamily="49" charset="0"/>
                <a:cs typeface="Courier New" panose="02070309020205020404" pitchFamily="49" charset="0"/>
              </a:rPr>
              <a:t>and (	payload_mass__kg_ &gt; 4000 and 	payload_mass__kg_ &lt; 6000)</a:t>
            </a:r>
          </a:p>
          <a:p>
            <a:pPr marL="914400" lvl="2" indent="0">
              <a:lnSpc>
                <a:spcPct val="100000"/>
              </a:lnSpc>
              <a:spcBef>
                <a:spcPts val="1400"/>
              </a:spcBef>
              <a:buNone/>
            </a:pPr>
            <a:endParaRPr lang="en-US" sz="1400">
              <a:solidFill>
                <a:schemeClr val="accent3">
                  <a:lumMod val="25000"/>
                </a:schemeClr>
              </a:solidFill>
              <a:latin typeface="Courier New" panose="02070309020205020404" pitchFamily="49" charset="0"/>
              <a:cs typeface="Courier New" panose="02070309020205020404" pitchFamily="49" charset="0"/>
            </a:endParaRPr>
          </a:p>
          <a:p>
            <a:pPr marL="914400" lvl="2" indent="0">
              <a:lnSpc>
                <a:spcPct val="100000"/>
              </a:lnSpc>
              <a:spcBef>
                <a:spcPts val="1400"/>
              </a:spcBef>
              <a:buNone/>
            </a:pPr>
            <a:endParaRPr lang="en-US" sz="1400">
              <a:solidFill>
                <a:schemeClr val="accent3">
                  <a:lumMod val="25000"/>
                </a:schemeClr>
              </a:solidFill>
              <a:latin typeface="Courier New" panose="02070309020205020404" pitchFamily="49" charset="0"/>
              <a:cs typeface="Courier New" panose="02070309020205020404" pitchFamily="49"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We select the ‘booster_version’ column from the table SPACEXTBL where ‘landing__outcome’ column has ‘Success (drone ship) as its value and ‘payload_mass__kg_’ column has value between 4000 and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3AC7294E-AD49-4B4C-B5EA-67FA39505C0E}"/>
              </a:ext>
            </a:extLst>
          </p:cNvPr>
          <p:cNvPicPr>
            <a:picLocks noChangeAspect="1"/>
          </p:cNvPicPr>
          <p:nvPr/>
        </p:nvPicPr>
        <p:blipFill>
          <a:blip r:embed="rId3"/>
          <a:stretch>
            <a:fillRect/>
          </a:stretch>
        </p:blipFill>
        <p:spPr>
          <a:xfrm>
            <a:off x="2575072" y="3688552"/>
            <a:ext cx="2712853" cy="130311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marL="914400" lvl="2" indent="0">
              <a:lnSpc>
                <a:spcPct val="100000"/>
              </a:lnSpc>
              <a:spcBef>
                <a:spcPts val="1400"/>
              </a:spcBef>
              <a:buNone/>
            </a:pPr>
            <a:r>
              <a:rPr lang="en-US" sz="1400">
                <a:solidFill>
                  <a:schemeClr val="accent3">
                    <a:lumMod val="25000"/>
                  </a:schemeClr>
                </a:solidFill>
                <a:latin typeface="Abadi" panose="020B0604020104020204" pitchFamily="34" charset="0"/>
              </a:rPr>
              <a:t>select mission_outcome, count(mission_outcome) as TotalNumber from SPACEXTBL</a:t>
            </a:r>
          </a:p>
          <a:p>
            <a:pPr marL="914400" lvl="2" indent="0">
              <a:lnSpc>
                <a:spcPct val="100000"/>
              </a:lnSpc>
              <a:spcBef>
                <a:spcPts val="1400"/>
              </a:spcBef>
              <a:buNone/>
            </a:pPr>
            <a:r>
              <a:rPr lang="en-US" sz="1400">
                <a:solidFill>
                  <a:schemeClr val="accent3">
                    <a:lumMod val="25000"/>
                  </a:schemeClr>
                </a:solidFill>
                <a:latin typeface="Abadi" panose="020B0604020104020204" pitchFamily="34" charset="0"/>
              </a:rPr>
              <a:t>group by mission_outcome</a:t>
            </a:r>
          </a:p>
          <a:p>
            <a:pPr marL="914400" lvl="2" indent="0">
              <a:lnSpc>
                <a:spcPct val="100000"/>
              </a:lnSpc>
              <a:spcBef>
                <a:spcPts val="1400"/>
              </a:spcBef>
              <a:buNone/>
            </a:pPr>
            <a:endParaRPr lang="en-US" sz="1400">
              <a:solidFill>
                <a:schemeClr val="accent3">
                  <a:lumMod val="25000"/>
                </a:schemeClr>
              </a:solidFill>
              <a:latin typeface="Abadi" panose="020B0604020104020204" pitchFamily="34" charset="0"/>
            </a:endParaRPr>
          </a:p>
          <a:p>
            <a:pPr marL="914400" lvl="2" indent="0">
              <a:lnSpc>
                <a:spcPct val="100000"/>
              </a:lnSpc>
              <a:spcBef>
                <a:spcPts val="1400"/>
              </a:spcBef>
              <a:buNone/>
            </a:pPr>
            <a:endParaRPr lang="en-US" sz="1400">
              <a:solidFill>
                <a:schemeClr val="accent3">
                  <a:lumMod val="25000"/>
                </a:schemeClr>
              </a:solidFill>
              <a:latin typeface="Abadi" panose="020B0604020104020204" pitchFamily="34" charset="0"/>
            </a:endParaRPr>
          </a:p>
          <a:p>
            <a:pPr lvl="1">
              <a:lnSpc>
                <a:spcPct val="100000"/>
              </a:lnSpc>
              <a:spcBef>
                <a:spcPts val="1400"/>
              </a:spcBef>
            </a:pPr>
            <a:endParaRPr lang="en-US" sz="180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We select the ‘mission_outcome’ column and also count there occurrences in the table SPACEXTBL. We then use the ‘group by’ clause to aggregate their respective counts and present the results as a single row output.</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Number of Successful and Failure Mission Outcomes</a:t>
            </a:r>
          </a:p>
        </p:txBody>
      </p:sp>
      <p:pic>
        <p:nvPicPr>
          <p:cNvPr id="8" name="Picture 7">
            <a:extLst>
              <a:ext uri="{FF2B5EF4-FFF2-40B4-BE49-F238E27FC236}">
                <a16:creationId xmlns:a16="http://schemas.microsoft.com/office/drawing/2014/main" id="{F4A6961D-2A9F-49FA-B247-71BA69341441}"/>
              </a:ext>
            </a:extLst>
          </p:cNvPr>
          <p:cNvPicPr>
            <a:picLocks noChangeAspect="1"/>
          </p:cNvPicPr>
          <p:nvPr/>
        </p:nvPicPr>
        <p:blipFill>
          <a:blip r:embed="rId3"/>
          <a:stretch>
            <a:fillRect/>
          </a:stretch>
        </p:blipFill>
        <p:spPr>
          <a:xfrm>
            <a:off x="1676401" y="3116779"/>
            <a:ext cx="3257550" cy="130492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34028" y="1440181"/>
            <a:ext cx="8749726" cy="368045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1400"/>
              </a:spcBef>
            </a:pPr>
            <a:r>
              <a:rPr lang="en-US" sz="2200">
                <a:solidFill>
                  <a:schemeClr val="accent3">
                    <a:lumMod val="25000"/>
                  </a:schemeClr>
                </a:solidFill>
                <a:latin typeface="Abadi" panose="020B0604020104020204" pitchFamily="34" charset="0"/>
              </a:rPr>
              <a:t>Summary of all results</a:t>
            </a:r>
          </a:p>
          <a:p>
            <a:pPr marL="685800" lvl="2">
              <a:lnSpc>
                <a:spcPct val="120000"/>
              </a:lnSpc>
              <a:spcBef>
                <a:spcPts val="1400"/>
              </a:spcBef>
            </a:pPr>
            <a:r>
              <a:rPr lang="en-US">
                <a:solidFill>
                  <a:schemeClr val="accent3">
                    <a:lumMod val="25000"/>
                  </a:schemeClr>
                </a:solidFill>
                <a:latin typeface="Abadi" panose="020B0604020104020204" pitchFamily="34" charset="0"/>
              </a:rPr>
              <a:t>Exploratory data analysis results</a:t>
            </a:r>
          </a:p>
          <a:p>
            <a:pPr marL="685800" lvl="2">
              <a:lnSpc>
                <a:spcPct val="120000"/>
              </a:lnSpc>
              <a:spcBef>
                <a:spcPts val="1400"/>
              </a:spcBef>
            </a:pPr>
            <a:r>
              <a:rPr lang="en-US">
                <a:solidFill>
                  <a:schemeClr val="accent3">
                    <a:lumMod val="25000"/>
                  </a:schemeClr>
                </a:solidFill>
                <a:latin typeface="Abadi"/>
              </a:rPr>
              <a:t>Interactive analytics demo in screenshots</a:t>
            </a:r>
          </a:p>
          <a:p>
            <a:pPr marL="685800" lvl="2">
              <a:lnSpc>
                <a:spcPct val="120000"/>
              </a:lnSpc>
              <a:spcBef>
                <a:spcPts val="1400"/>
              </a:spcBef>
            </a:pPr>
            <a:r>
              <a:rPr lang="en-US">
                <a:solidFill>
                  <a:schemeClr val="accent3">
                    <a:lumMod val="25000"/>
                  </a:schemeClr>
                </a:solidFill>
                <a:latin typeface="Abadi"/>
              </a:rPr>
              <a:t>Predictive analysis results</a:t>
            </a:r>
          </a:p>
          <a:p>
            <a:pPr marL="457200" lvl="2" indent="0">
              <a:lnSpc>
                <a:spcPct val="120000"/>
              </a:lnSpc>
              <a:spcBef>
                <a:spcPts val="1400"/>
              </a:spcBef>
              <a:buNone/>
            </a:pPr>
            <a:endParaRPr lang="en-US" sz="1900">
              <a:solidFill>
                <a:schemeClr val="accent3">
                  <a:lumMod val="25000"/>
                </a:schemeClr>
              </a:solidFill>
              <a:latin typeface="Abadi"/>
            </a:endParaRPr>
          </a:p>
          <a:p>
            <a:pPr lvl="1">
              <a:lnSpc>
                <a:spcPct val="100000"/>
              </a:lnSpc>
              <a:spcBef>
                <a:spcPts val="1400"/>
              </a:spcBef>
            </a:pPr>
            <a:endParaRPr lang="en-US" sz="18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29975988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92500" lnSpcReduction="20000"/>
          </a:bodyPr>
          <a:lstStyle/>
          <a:p>
            <a:pPr>
              <a:lnSpc>
                <a:spcPct val="100000"/>
              </a:lnSpc>
              <a:spcBef>
                <a:spcPts val="1400"/>
              </a:spcBef>
            </a:pPr>
            <a:r>
              <a:rPr lang="en-US" sz="2200">
                <a:solidFill>
                  <a:schemeClr val="accent3">
                    <a:lumMod val="25000"/>
                  </a:schemeClr>
                </a:solidFill>
                <a:latin typeface="Abadi" panose="020B0604020104020204" pitchFamily="34" charset="0"/>
              </a:rPr>
              <a:t>List the names of the booster which have carried the maximum payload mass</a:t>
            </a:r>
          </a:p>
          <a:p>
            <a:pPr marL="457200" lvl="1" indent="0">
              <a:lnSpc>
                <a:spcPct val="100000"/>
              </a:lnSpc>
              <a:spcBef>
                <a:spcPts val="1400"/>
              </a:spcBef>
              <a:buNone/>
            </a:pPr>
            <a:r>
              <a:rPr lang="en-US" sz="1400">
                <a:solidFill>
                  <a:schemeClr val="accent3">
                    <a:lumMod val="25000"/>
                  </a:schemeClr>
                </a:solidFill>
                <a:latin typeface="Courier New" panose="02070309020205020404" pitchFamily="49" charset="0"/>
                <a:cs typeface="Courier New" panose="02070309020205020404" pitchFamily="49" charset="0"/>
              </a:rPr>
              <a:t>SELECT DISTINCT booster_version, max(payload_mass__kg_) AS Maximum_Payload_Mass </a:t>
            </a:r>
          </a:p>
          <a:p>
            <a:pPr marL="457200" lvl="1" indent="0">
              <a:lnSpc>
                <a:spcPct val="100000"/>
              </a:lnSpc>
              <a:spcBef>
                <a:spcPts val="1400"/>
              </a:spcBef>
              <a:buNone/>
            </a:pPr>
            <a:r>
              <a:rPr lang="en-US" sz="1400">
                <a:solidFill>
                  <a:schemeClr val="accent3">
                    <a:lumMod val="25000"/>
                  </a:schemeClr>
                </a:solidFill>
                <a:latin typeface="Courier New" panose="02070309020205020404" pitchFamily="49" charset="0"/>
                <a:cs typeface="Courier New" panose="02070309020205020404" pitchFamily="49" charset="0"/>
              </a:rPr>
              <a:t>FROM SPACEXTBL GROUP BY Booster_Version </a:t>
            </a:r>
          </a:p>
          <a:p>
            <a:pPr marL="457200" lvl="1" indent="0">
              <a:lnSpc>
                <a:spcPct val="100000"/>
              </a:lnSpc>
              <a:spcBef>
                <a:spcPts val="1400"/>
              </a:spcBef>
              <a:buNone/>
            </a:pPr>
            <a:r>
              <a:rPr lang="en-US" sz="1400">
                <a:solidFill>
                  <a:schemeClr val="accent3">
                    <a:lumMod val="25000"/>
                  </a:schemeClr>
                </a:solidFill>
                <a:latin typeface="Courier New" panose="02070309020205020404" pitchFamily="49" charset="0"/>
                <a:cs typeface="Courier New" panose="02070309020205020404" pitchFamily="49" charset="0"/>
              </a:rPr>
              <a:t>ORDER BY Maximum_Payload_Mass DESC</a:t>
            </a:r>
          </a:p>
          <a:p>
            <a:pPr marL="457200" lvl="1" indent="0">
              <a:lnSpc>
                <a:spcPct val="100000"/>
              </a:lnSpc>
              <a:spcBef>
                <a:spcPts val="1400"/>
              </a:spcBef>
              <a:buNone/>
            </a:pPr>
            <a:endParaRPr lang="en-US" sz="1400">
              <a:solidFill>
                <a:schemeClr val="accent3">
                  <a:lumMod val="25000"/>
                </a:schemeClr>
              </a:solidFill>
              <a:latin typeface="Courier New" panose="02070309020205020404" pitchFamily="49" charset="0"/>
              <a:cs typeface="Courier New" panose="02070309020205020404" pitchFamily="49"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We use the ‘distinct’ clause to select uniqie booster_version, and further only pick the rows where the column ‘payload_mass__kg_’ has the maximum value using the group by clause. We then use the ‘order by’ clause to display the results in descending order.</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C689FA38-AC6C-45F5-B26B-B7026DCD87A1}"/>
              </a:ext>
            </a:extLst>
          </p:cNvPr>
          <p:cNvPicPr>
            <a:picLocks noChangeAspect="1"/>
          </p:cNvPicPr>
          <p:nvPr/>
        </p:nvPicPr>
        <p:blipFill>
          <a:blip r:embed="rId3"/>
          <a:stretch>
            <a:fillRect/>
          </a:stretch>
        </p:blipFill>
        <p:spPr>
          <a:xfrm>
            <a:off x="6429154" y="2549925"/>
            <a:ext cx="1736651" cy="222763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77433" y="1825625"/>
            <a:ext cx="9438166" cy="4351338"/>
          </a:xfrm>
          <a:prstGeom prst="rect">
            <a:avLst/>
          </a:prstGeom>
        </p:spPr>
        <p:txBody>
          <a:bodyPr lIns="91440" tIns="45720" rIns="91440" bIns="45720" anchor="t">
            <a:normAutofit fontScale="92500"/>
          </a:bodyPr>
          <a:lstStyle/>
          <a:p>
            <a:pPr>
              <a:lnSpc>
                <a:spcPct val="100000"/>
              </a:lnSpc>
              <a:spcBef>
                <a:spcPts val="1400"/>
              </a:spcBef>
            </a:pPr>
            <a:r>
              <a:rPr lang="en-US" sz="2200">
                <a:solidFill>
                  <a:schemeClr val="accent3">
                    <a:lumMod val="25000"/>
                  </a:schemeClr>
                </a:solidFill>
                <a:latin typeface="Abadi"/>
              </a:rPr>
              <a:t>List the failed </a:t>
            </a:r>
            <a:r>
              <a:rPr lang="en-US" sz="2200" err="1">
                <a:solidFill>
                  <a:schemeClr val="accent3">
                    <a:lumMod val="25000"/>
                  </a:schemeClr>
                </a:solidFill>
                <a:latin typeface="Abadi"/>
              </a:rPr>
              <a:t>landing_outcomes</a:t>
            </a:r>
            <a:r>
              <a:rPr lang="en-US" sz="2200">
                <a:solidFill>
                  <a:schemeClr val="accent3">
                    <a:lumMod val="25000"/>
                  </a:schemeClr>
                </a:solidFill>
                <a:latin typeface="Abadi"/>
              </a:rPr>
              <a:t> in drone ship, their booster versions, and launch site names for in year 2015</a:t>
            </a:r>
          </a:p>
          <a:p>
            <a:pPr marL="914400" lvl="2" indent="0">
              <a:lnSpc>
                <a:spcPct val="100000"/>
              </a:lnSpc>
              <a:spcBef>
                <a:spcPts val="1400"/>
              </a:spcBef>
              <a:buNone/>
            </a:pPr>
            <a:r>
              <a:rPr lang="en-US" sz="1400">
                <a:solidFill>
                  <a:schemeClr val="accent3">
                    <a:lumMod val="25000"/>
                  </a:schemeClr>
                </a:solidFill>
                <a:latin typeface="Courier New" panose="02070309020205020404" pitchFamily="49" charset="0"/>
                <a:cs typeface="Courier New" panose="02070309020205020404" pitchFamily="49" charset="0"/>
              </a:rPr>
              <a:t>select date,booster_version, landing__outcome from SPACEXTBL</a:t>
            </a:r>
          </a:p>
          <a:p>
            <a:pPr marL="914400" lvl="2" indent="0">
              <a:lnSpc>
                <a:spcPct val="100000"/>
              </a:lnSpc>
              <a:spcBef>
                <a:spcPts val="1400"/>
              </a:spcBef>
              <a:buNone/>
            </a:pPr>
            <a:r>
              <a:rPr lang="en-US" sz="1400">
                <a:solidFill>
                  <a:schemeClr val="accent3">
                    <a:lumMod val="25000"/>
                  </a:schemeClr>
                </a:solidFill>
                <a:latin typeface="Courier New" panose="02070309020205020404" pitchFamily="49" charset="0"/>
                <a:cs typeface="Courier New" panose="02070309020205020404" pitchFamily="49" charset="0"/>
              </a:rPr>
              <a:t>where landing__outcome like '%Failure (drone ship)'</a:t>
            </a:r>
          </a:p>
          <a:p>
            <a:pPr marL="914400" lvl="2" indent="0">
              <a:lnSpc>
                <a:spcPct val="100000"/>
              </a:lnSpc>
              <a:spcBef>
                <a:spcPts val="1400"/>
              </a:spcBef>
              <a:buNone/>
            </a:pPr>
            <a:r>
              <a:rPr lang="en-US" sz="1400">
                <a:solidFill>
                  <a:schemeClr val="accent3">
                    <a:lumMod val="25000"/>
                  </a:schemeClr>
                </a:solidFill>
                <a:latin typeface="Courier New" panose="02070309020205020404" pitchFamily="49" charset="0"/>
                <a:cs typeface="Courier New" panose="02070309020205020404" pitchFamily="49" charset="0"/>
              </a:rPr>
              <a:t>and DATE like '2015%’</a:t>
            </a:r>
          </a:p>
          <a:p>
            <a:pPr marL="914400" lvl="2" indent="0">
              <a:lnSpc>
                <a:spcPct val="100000"/>
              </a:lnSpc>
              <a:spcBef>
                <a:spcPts val="1400"/>
              </a:spcBef>
              <a:buNone/>
            </a:pPr>
            <a:endParaRPr lang="en-US" sz="1400">
              <a:solidFill>
                <a:schemeClr val="accent3">
                  <a:lumMod val="25000"/>
                </a:schemeClr>
              </a:solidFill>
              <a:latin typeface="Courier New" panose="02070309020205020404" pitchFamily="49" charset="0"/>
              <a:cs typeface="Courier New" panose="02070309020205020404" pitchFamily="49" charset="0"/>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The columns ‘date’, ‘booster_version’, and ‘landing__outcome’ are selected from the SPACEXTBL where the ‘landing__outcome’ is a ‘Failure (drone ship) and the date is like ‘2015’ i.e. records are selected for the year ‘2015’</a:t>
            </a:r>
            <a:endParaRPr lang="en-US">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2015 Launch Records</a:t>
            </a:r>
          </a:p>
        </p:txBody>
      </p:sp>
      <p:pic>
        <p:nvPicPr>
          <p:cNvPr id="8" name="Picture 7">
            <a:extLst>
              <a:ext uri="{FF2B5EF4-FFF2-40B4-BE49-F238E27FC236}">
                <a16:creationId xmlns:a16="http://schemas.microsoft.com/office/drawing/2014/main" id="{E3AAEA14-0951-4299-90ED-C838DA09CDC4}"/>
              </a:ext>
            </a:extLst>
          </p:cNvPr>
          <p:cNvPicPr>
            <a:picLocks noChangeAspect="1"/>
          </p:cNvPicPr>
          <p:nvPr/>
        </p:nvPicPr>
        <p:blipFill>
          <a:blip r:embed="rId3"/>
          <a:stretch>
            <a:fillRect/>
          </a:stretch>
        </p:blipFill>
        <p:spPr>
          <a:xfrm>
            <a:off x="2092952" y="3757391"/>
            <a:ext cx="3781425" cy="122872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Rank the count of landing outcomes (such as Failure (drone ship) or Success (ground pad)) between the date 2010-06-04 and 2017-03-20, in descending order</a:t>
            </a:r>
          </a:p>
          <a:p>
            <a:pPr marL="457200" lvl="1" indent="0">
              <a:lnSpc>
                <a:spcPct val="100000"/>
              </a:lnSpc>
              <a:spcBef>
                <a:spcPts val="1400"/>
              </a:spcBef>
              <a:buNone/>
            </a:pPr>
            <a:r>
              <a:rPr lang="en-US" sz="1000">
                <a:solidFill>
                  <a:schemeClr val="accent3">
                    <a:lumMod val="25000"/>
                  </a:schemeClr>
                </a:solidFill>
                <a:latin typeface="Courier New" panose="02070309020205020404" pitchFamily="49" charset="0"/>
                <a:cs typeface="Courier New" panose="02070309020205020404" pitchFamily="49" charset="0"/>
              </a:rPr>
              <a:t>	</a:t>
            </a:r>
            <a:r>
              <a:rPr lang="en-US" sz="1100">
                <a:solidFill>
                  <a:schemeClr val="accent3">
                    <a:lumMod val="25000"/>
                  </a:schemeClr>
                </a:solidFill>
                <a:latin typeface="Courier New" panose="02070309020205020404" pitchFamily="49" charset="0"/>
                <a:cs typeface="Courier New" panose="02070309020205020404" pitchFamily="49" charset="0"/>
              </a:rPr>
              <a:t>select date, landing__outcome from SPACEXTBL </a:t>
            </a:r>
          </a:p>
          <a:p>
            <a:pPr marL="457200" lvl="1" indent="0">
              <a:lnSpc>
                <a:spcPct val="100000"/>
              </a:lnSpc>
              <a:spcBef>
                <a:spcPts val="1400"/>
              </a:spcBef>
              <a:buNone/>
            </a:pPr>
            <a:r>
              <a:rPr lang="en-US" sz="1100">
                <a:solidFill>
                  <a:schemeClr val="accent3">
                    <a:lumMod val="25000"/>
                  </a:schemeClr>
                </a:solidFill>
                <a:latin typeface="Courier New" panose="02070309020205020404" pitchFamily="49" charset="0"/>
                <a:cs typeface="Courier New" panose="02070309020205020404" pitchFamily="49" charset="0"/>
              </a:rPr>
              <a:t>	where (landing__outcome = 'Failure (drone ship)’ </a:t>
            </a:r>
          </a:p>
          <a:p>
            <a:pPr marL="457200" lvl="1" indent="0">
              <a:lnSpc>
                <a:spcPct val="100000"/>
              </a:lnSpc>
              <a:spcBef>
                <a:spcPts val="1400"/>
              </a:spcBef>
              <a:buNone/>
            </a:pPr>
            <a:r>
              <a:rPr lang="en-US" sz="1100">
                <a:solidFill>
                  <a:schemeClr val="accent3">
                    <a:lumMod val="25000"/>
                  </a:schemeClr>
                </a:solidFill>
                <a:latin typeface="Courier New" panose="02070309020205020404" pitchFamily="49" charset="0"/>
                <a:cs typeface="Courier New" panose="02070309020205020404" pitchFamily="49" charset="0"/>
              </a:rPr>
              <a:t>	or landing__outcome = 'Success (ground pad)’) </a:t>
            </a:r>
          </a:p>
          <a:p>
            <a:pPr marL="457200" lvl="1" indent="0">
              <a:lnSpc>
                <a:spcPct val="100000"/>
              </a:lnSpc>
              <a:spcBef>
                <a:spcPts val="1400"/>
              </a:spcBef>
              <a:buNone/>
            </a:pPr>
            <a:r>
              <a:rPr lang="en-US" sz="1100">
                <a:solidFill>
                  <a:schemeClr val="accent3">
                    <a:lumMod val="25000"/>
                  </a:schemeClr>
                </a:solidFill>
                <a:latin typeface="Courier New" panose="02070309020205020404" pitchFamily="49" charset="0"/>
                <a:cs typeface="Courier New" panose="02070309020205020404" pitchFamily="49" charset="0"/>
              </a:rPr>
              <a:t>	and (date &gt;= '2010-06-04’ </a:t>
            </a:r>
          </a:p>
          <a:p>
            <a:pPr marL="457200" lvl="1" indent="0">
              <a:lnSpc>
                <a:spcPct val="100000"/>
              </a:lnSpc>
              <a:spcBef>
                <a:spcPts val="1400"/>
              </a:spcBef>
              <a:buNone/>
            </a:pPr>
            <a:r>
              <a:rPr lang="en-US" sz="1100">
                <a:solidFill>
                  <a:schemeClr val="accent3">
                    <a:lumMod val="25000"/>
                  </a:schemeClr>
                </a:solidFill>
                <a:latin typeface="Courier New" panose="02070309020205020404" pitchFamily="49" charset="0"/>
                <a:cs typeface="Courier New" panose="02070309020205020404" pitchFamily="49" charset="0"/>
              </a:rPr>
              <a:t>     and date &lt;= '2017-03-20’) order by date desc</a:t>
            </a:r>
          </a:p>
          <a:p>
            <a:pPr>
              <a:lnSpc>
                <a:spcPct val="100000"/>
              </a:lnSpc>
              <a:spcBef>
                <a:spcPts val="1400"/>
              </a:spcBef>
            </a:pPr>
            <a:r>
              <a:rPr lang="en-US" sz="2200">
                <a:solidFill>
                  <a:schemeClr val="accent3">
                    <a:lumMod val="25000"/>
                  </a:schemeClr>
                </a:solidFill>
                <a:latin typeface="Abadi" panose="020B0604020104020204" pitchFamily="34" charset="0"/>
              </a:rPr>
              <a:t>We select the columns ‘date’ and ‘landing__outcome’ from the SPACEXTBL where ‘landing__outcome’ is either ‘Failure (drone ship)’ or ‘Success (ground pad)’ and ‘date’ is between ‘2010-04’ and ‘2017-03-20’ and the results are ordered by date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F09292EC-269A-4103-9496-3B259A779980}"/>
              </a:ext>
            </a:extLst>
          </p:cNvPr>
          <p:cNvPicPr>
            <a:picLocks noChangeAspect="1"/>
          </p:cNvPicPr>
          <p:nvPr/>
        </p:nvPicPr>
        <p:blipFill>
          <a:blip r:embed="rId3"/>
          <a:stretch>
            <a:fillRect/>
          </a:stretch>
        </p:blipFill>
        <p:spPr>
          <a:xfrm>
            <a:off x="6622047" y="2664995"/>
            <a:ext cx="2743200" cy="199915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a:solidFill>
                  <a:schemeClr val="accent3">
                    <a:lumMod val="25000"/>
                  </a:schemeClr>
                </a:solidFill>
                <a:latin typeface="Abadi"/>
              </a:rPr>
              <a:t>Explore the generated folium map and make a proper screenshot to include all launch sites’ location markers on a global map</a:t>
            </a:r>
          </a:p>
          <a:p>
            <a:pPr>
              <a:lnSpc>
                <a:spcPct val="100000"/>
              </a:lnSpc>
              <a:spcBef>
                <a:spcPts val="1400"/>
              </a:spcBef>
            </a:pPr>
            <a:endParaRPr lang="en-US">
              <a:solidFill>
                <a:schemeClr val="accent3">
                  <a:lumMod val="25000"/>
                </a:schemeClr>
              </a:solidFill>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We can see that all the launch sites in the US are located on the near the se coasts and are in Florida and California regions.</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Folium Map Showing the launch sites on the coasts</a:t>
            </a:r>
          </a:p>
        </p:txBody>
      </p:sp>
      <p:pic>
        <p:nvPicPr>
          <p:cNvPr id="6" name="Picture 5">
            <a:extLst>
              <a:ext uri="{FF2B5EF4-FFF2-40B4-BE49-F238E27FC236}">
                <a16:creationId xmlns:a16="http://schemas.microsoft.com/office/drawing/2014/main" id="{9FF4741F-C8A9-4F80-B0A6-A08EA0F39C2B}"/>
              </a:ext>
            </a:extLst>
          </p:cNvPr>
          <p:cNvPicPr>
            <a:picLocks noChangeAspect="1"/>
          </p:cNvPicPr>
          <p:nvPr/>
        </p:nvPicPr>
        <p:blipFill>
          <a:blip r:embed="rId3"/>
          <a:stretch>
            <a:fillRect/>
          </a:stretch>
        </p:blipFill>
        <p:spPr>
          <a:xfrm>
            <a:off x="2417136" y="2558464"/>
            <a:ext cx="5677786" cy="2792902"/>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fontScale="70000" lnSpcReduction="20000"/>
          </a:bodyPr>
          <a:lstStyle/>
          <a:p>
            <a:pPr>
              <a:lnSpc>
                <a:spcPct val="100000"/>
              </a:lnSpc>
              <a:spcBef>
                <a:spcPts val="1400"/>
              </a:spcBef>
            </a:pPr>
            <a:r>
              <a:rPr lang="en-US" sz="220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ea typeface="+mn-lt"/>
                <a:cs typeface="+mn-lt"/>
              </a:rPr>
              <a:t>Explore the folium</a:t>
            </a:r>
            <a:r>
              <a:rPr lang="en-US" sz="2200">
                <a:solidFill>
                  <a:schemeClr val="accent3">
                    <a:lumMod val="25000"/>
                  </a:schemeClr>
                </a:solidFill>
                <a:latin typeface="Abadi"/>
              </a:rPr>
              <a:t> map and make a proper screenshot to show the color-labeled launch outcomes on the map</a:t>
            </a:r>
          </a:p>
          <a:p>
            <a:pPr marL="0" indent="0">
              <a:lnSpc>
                <a:spcPct val="100000"/>
              </a:lnSpc>
              <a:spcBef>
                <a:spcPts val="1400"/>
              </a:spcBef>
              <a:buNone/>
            </a:pPr>
            <a:r>
              <a:rPr lang="en-US">
                <a:solidFill>
                  <a:schemeClr val="accent3">
                    <a:lumMod val="25000"/>
                  </a:schemeClr>
                </a:solidFill>
                <a:latin typeface="Abadi"/>
              </a:rPr>
              <a:t>	</a:t>
            </a:r>
            <a:r>
              <a:rPr lang="en-US" sz="1900">
                <a:solidFill>
                  <a:schemeClr val="accent3">
                    <a:lumMod val="25000"/>
                  </a:schemeClr>
                </a:solidFill>
                <a:latin typeface="Abadi"/>
              </a:rPr>
              <a:t>Green Markers show successful launches and Red Markers 			show failures. </a:t>
            </a:r>
          </a:p>
          <a:p>
            <a:pPr marL="1828800" lvl="4" indent="0">
              <a:lnSpc>
                <a:spcPct val="100000"/>
              </a:lnSpc>
              <a:spcBef>
                <a:spcPts val="1400"/>
              </a:spcBef>
              <a:buNone/>
            </a:pPr>
            <a:r>
              <a:rPr lang="en-US">
                <a:solidFill>
                  <a:schemeClr val="accent3">
                    <a:lumMod val="25000"/>
                  </a:schemeClr>
                </a:solidFill>
                <a:latin typeface="Abadi"/>
              </a:rPr>
              <a:t>Florida Launch Site	    California Launch Site</a:t>
            </a:r>
          </a:p>
          <a:p>
            <a:pPr>
              <a:lnSpc>
                <a:spcPct val="100000"/>
              </a:lnSpc>
              <a:spcBef>
                <a:spcPts val="1400"/>
              </a:spcBef>
            </a:pPr>
            <a:endParaRPr lang="en-US" sz="2200">
              <a:solidFill>
                <a:schemeClr val="accent3">
                  <a:lumMod val="25000"/>
                </a:schemeClr>
              </a:solidFill>
              <a:latin typeface="Abadi"/>
            </a:endParaRPr>
          </a:p>
          <a:p>
            <a:pPr lvl="2">
              <a:lnSpc>
                <a:spcPct val="100000"/>
              </a:lnSpc>
              <a:spcBef>
                <a:spcPts val="1400"/>
              </a:spcBef>
            </a:pPr>
            <a:endParaRPr lang="en-US" sz="14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a:t>
            </a:r>
            <a:endParaRPr lang="en-US">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&lt;Folium Map Screenshot 2&gt;</a:t>
            </a:r>
          </a:p>
        </p:txBody>
      </p:sp>
      <p:pic>
        <p:nvPicPr>
          <p:cNvPr id="7" name="Picture 6">
            <a:extLst>
              <a:ext uri="{FF2B5EF4-FFF2-40B4-BE49-F238E27FC236}">
                <a16:creationId xmlns:a16="http://schemas.microsoft.com/office/drawing/2014/main" id="{E0F3016B-12FE-422B-898E-7072630F167A}"/>
              </a:ext>
            </a:extLst>
          </p:cNvPr>
          <p:cNvPicPr>
            <a:picLocks noChangeAspect="1"/>
          </p:cNvPicPr>
          <p:nvPr/>
        </p:nvPicPr>
        <p:blipFill>
          <a:blip r:embed="rId3"/>
          <a:stretch>
            <a:fillRect/>
          </a:stretch>
        </p:blipFill>
        <p:spPr>
          <a:xfrm>
            <a:off x="1831791" y="3650512"/>
            <a:ext cx="802259" cy="1657473"/>
          </a:xfrm>
          <a:prstGeom prst="rect">
            <a:avLst/>
          </a:prstGeom>
        </p:spPr>
      </p:pic>
      <p:pic>
        <p:nvPicPr>
          <p:cNvPr id="10" name="Picture 9">
            <a:extLst>
              <a:ext uri="{FF2B5EF4-FFF2-40B4-BE49-F238E27FC236}">
                <a16:creationId xmlns:a16="http://schemas.microsoft.com/office/drawing/2014/main" id="{D15C500B-1FE6-45E8-A273-BA434252058C}"/>
              </a:ext>
            </a:extLst>
          </p:cNvPr>
          <p:cNvPicPr>
            <a:picLocks noChangeAspect="1"/>
          </p:cNvPicPr>
          <p:nvPr/>
        </p:nvPicPr>
        <p:blipFill>
          <a:blip r:embed="rId4"/>
          <a:stretch>
            <a:fillRect/>
          </a:stretch>
        </p:blipFill>
        <p:spPr>
          <a:xfrm>
            <a:off x="2707315" y="3598885"/>
            <a:ext cx="1262173" cy="1205147"/>
          </a:xfrm>
          <a:prstGeom prst="rect">
            <a:avLst/>
          </a:prstGeom>
        </p:spPr>
      </p:pic>
      <p:pic>
        <p:nvPicPr>
          <p:cNvPr id="12" name="Picture 11">
            <a:extLst>
              <a:ext uri="{FF2B5EF4-FFF2-40B4-BE49-F238E27FC236}">
                <a16:creationId xmlns:a16="http://schemas.microsoft.com/office/drawing/2014/main" id="{3D082127-F6C1-43C4-9207-D743773C8528}"/>
              </a:ext>
            </a:extLst>
          </p:cNvPr>
          <p:cNvPicPr>
            <a:picLocks noChangeAspect="1"/>
          </p:cNvPicPr>
          <p:nvPr/>
        </p:nvPicPr>
        <p:blipFill>
          <a:blip r:embed="rId5"/>
          <a:stretch>
            <a:fillRect/>
          </a:stretch>
        </p:blipFill>
        <p:spPr>
          <a:xfrm>
            <a:off x="4716480" y="3598885"/>
            <a:ext cx="1190625" cy="140174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Pie chart showing the launch success count for all sites.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b="1">
              <a:solidFill>
                <a:schemeClr val="accent3">
                  <a:lumMod val="25000"/>
                </a:schemeClr>
              </a:solidFill>
              <a:latin typeface="Abadi"/>
            </a:endParaRPr>
          </a:p>
          <a:p>
            <a:pPr>
              <a:lnSpc>
                <a:spcPct val="100000"/>
              </a:lnSpc>
              <a:spcBef>
                <a:spcPts val="1400"/>
              </a:spcBef>
            </a:pPr>
            <a:r>
              <a:rPr lang="en-US" sz="2200" b="1">
                <a:solidFill>
                  <a:schemeClr val="accent3">
                    <a:lumMod val="25000"/>
                  </a:schemeClr>
                </a:solidFill>
                <a:latin typeface="Abadi"/>
              </a:rPr>
              <a:t>The success rate for launch site KSC LC-39A is the highest.</a:t>
            </a:r>
          </a:p>
          <a:p>
            <a:pPr marL="0" indent="0">
              <a:lnSpc>
                <a:spcPct val="100000"/>
              </a:lnSpc>
              <a:spcBef>
                <a:spcPts val="1400"/>
              </a:spcBef>
              <a:buNone/>
            </a:pPr>
            <a:endParaRPr lang="en-US">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Pie Chart for Launch Success Count for all sites</a:t>
            </a:r>
          </a:p>
        </p:txBody>
      </p:sp>
      <p:pic>
        <p:nvPicPr>
          <p:cNvPr id="4" name="Picture 3">
            <a:extLst>
              <a:ext uri="{FF2B5EF4-FFF2-40B4-BE49-F238E27FC236}">
                <a16:creationId xmlns:a16="http://schemas.microsoft.com/office/drawing/2014/main" id="{27ABFA2B-2EC0-47A1-9ED0-EA711A8D8011}"/>
              </a:ext>
            </a:extLst>
          </p:cNvPr>
          <p:cNvPicPr>
            <a:picLocks noChangeAspect="1"/>
          </p:cNvPicPr>
          <p:nvPr/>
        </p:nvPicPr>
        <p:blipFill>
          <a:blip r:embed="rId3"/>
          <a:stretch>
            <a:fillRect/>
          </a:stretch>
        </p:blipFill>
        <p:spPr>
          <a:xfrm>
            <a:off x="1023457" y="2506211"/>
            <a:ext cx="9622172" cy="232584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Show the screenshot of the </a:t>
            </a:r>
            <a:r>
              <a:rPr lang="en-US" sz="2200" err="1">
                <a:solidFill>
                  <a:schemeClr val="accent3">
                    <a:lumMod val="25000"/>
                  </a:schemeClr>
                </a:solidFill>
                <a:latin typeface="Abadi"/>
              </a:rPr>
              <a:t>piechart</a:t>
            </a:r>
            <a:r>
              <a:rPr lang="en-US" sz="2200">
                <a:solidFill>
                  <a:schemeClr val="accent3">
                    <a:lumMod val="25000"/>
                  </a:schemeClr>
                </a:solidFill>
                <a:latin typeface="Abadi"/>
              </a:rPr>
              <a:t> for the launch site with highest launch success ratio</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KSC LC-39A achieved a success rate of 73.1% and a failure rate of 26.9%.</a:t>
            </a:r>
            <a:endParaRPr lang="en-US">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Pie chart for the launch site with highest launch success ratio</a:t>
            </a:r>
          </a:p>
        </p:txBody>
      </p:sp>
      <p:pic>
        <p:nvPicPr>
          <p:cNvPr id="7" name="Picture 6">
            <a:extLst>
              <a:ext uri="{FF2B5EF4-FFF2-40B4-BE49-F238E27FC236}">
                <a16:creationId xmlns:a16="http://schemas.microsoft.com/office/drawing/2014/main" id="{F31FCDD5-DB06-489A-A248-2FBA10CF64D8}"/>
              </a:ext>
            </a:extLst>
          </p:cNvPr>
          <p:cNvPicPr>
            <a:picLocks noChangeAspect="1"/>
          </p:cNvPicPr>
          <p:nvPr/>
        </p:nvPicPr>
        <p:blipFill>
          <a:blip r:embed="rId3"/>
          <a:stretch>
            <a:fillRect/>
          </a:stretch>
        </p:blipFill>
        <p:spPr>
          <a:xfrm>
            <a:off x="1048624" y="2617364"/>
            <a:ext cx="10133901" cy="2670283"/>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Success Rate is maximum when the payload is between 3000 and 4000 Kg. When the payload increases above 5000 Kg, the success rate decreases. </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Scatter Plot of Success Rates for all Launch Sites</a:t>
            </a:r>
          </a:p>
        </p:txBody>
      </p:sp>
      <p:pic>
        <p:nvPicPr>
          <p:cNvPr id="4" name="Picture 3">
            <a:extLst>
              <a:ext uri="{FF2B5EF4-FFF2-40B4-BE49-F238E27FC236}">
                <a16:creationId xmlns:a16="http://schemas.microsoft.com/office/drawing/2014/main" id="{92339DB2-2A1E-4493-B044-9F4BEC82D2B5}"/>
              </a:ext>
            </a:extLst>
          </p:cNvPr>
          <p:cNvPicPr>
            <a:picLocks noChangeAspect="1"/>
          </p:cNvPicPr>
          <p:nvPr/>
        </p:nvPicPr>
        <p:blipFill>
          <a:blip r:embed="rId3"/>
          <a:stretch>
            <a:fillRect/>
          </a:stretch>
        </p:blipFill>
        <p:spPr>
          <a:xfrm>
            <a:off x="880844" y="2626398"/>
            <a:ext cx="10541145" cy="259840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669633"/>
            <a:ext cx="10530114" cy="44931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a:solidFill>
                  <a:schemeClr val="accent3">
                    <a:lumMod val="25000"/>
                  </a:schemeClr>
                </a:solidFill>
                <a:latin typeface="Abadi" panose="020B0604020104020204" pitchFamily="34" charset="0"/>
              </a:rPr>
              <a:t>Project background and context</a:t>
            </a:r>
          </a:p>
          <a:p>
            <a:pPr lvl="1">
              <a:spcBef>
                <a:spcPts val="1400"/>
              </a:spcBef>
            </a:pPr>
            <a:r>
              <a:rPr lang="en-US" sz="2000">
                <a:solidFill>
                  <a:schemeClr val="accent3">
                    <a:lumMod val="25000"/>
                  </a:schemeClr>
                </a:solidFill>
                <a:latin typeface="Abadi" panose="020B0604020104020204" pitchFamily="34" charset="0"/>
              </a:rPr>
              <a:t>Many companies are providing commercial and affordable space travel for everyone. The most successful of them all is without a doubt SpaceX. SpaceX has ventured into many spaces like Sending spacecraft into the International Space Station, providing satellite internet access through </a:t>
            </a:r>
            <a:r>
              <a:rPr lang="en-US" sz="2000" err="1">
                <a:solidFill>
                  <a:schemeClr val="accent3">
                    <a:lumMod val="25000"/>
                  </a:schemeClr>
                </a:solidFill>
                <a:latin typeface="Abadi" panose="020B0604020104020204" pitchFamily="34" charset="0"/>
              </a:rPr>
              <a:t>Starlink</a:t>
            </a:r>
            <a:r>
              <a:rPr lang="en-US" sz="2000">
                <a:solidFill>
                  <a:schemeClr val="accent3">
                    <a:lumMod val="25000"/>
                  </a:schemeClr>
                </a:solidFill>
                <a:latin typeface="Abadi" panose="020B0604020104020204" pitchFamily="34" charset="0"/>
              </a:rPr>
              <a:t>, a satellite internet constellation, and sending manned missions into the space. </a:t>
            </a:r>
          </a:p>
          <a:p>
            <a:pPr lvl="1">
              <a:spcBef>
                <a:spcPts val="1400"/>
              </a:spcBef>
            </a:pPr>
            <a:r>
              <a:rPr lang="en-US" sz="2000">
                <a:solidFill>
                  <a:schemeClr val="accent3">
                    <a:lumMod val="25000"/>
                  </a:schemeClr>
                </a:solidFill>
                <a:latin typeface="Abadi" panose="020B0604020104020204" pitchFamily="34" charset="0"/>
              </a:rPr>
              <a:t>In this project we will assess the cost of a launch by determining if the first stage of the rocket launch will be successful or not by using various methodologies of Data Science.</a:t>
            </a:r>
          </a:p>
          <a:p>
            <a:pPr>
              <a:spcBef>
                <a:spcPts val="1400"/>
              </a:spcBef>
            </a:pPr>
            <a:r>
              <a:rPr lang="en-US" sz="2200">
                <a:solidFill>
                  <a:schemeClr val="accent3">
                    <a:lumMod val="25000"/>
                  </a:schemeClr>
                </a:solidFill>
                <a:latin typeface="Abadi" panose="020B0604020104020204" pitchFamily="34" charset="0"/>
              </a:rPr>
              <a:t>Problems you want to find answers</a:t>
            </a:r>
          </a:p>
          <a:p>
            <a:pPr lvl="1">
              <a:spcBef>
                <a:spcPts val="1400"/>
              </a:spcBef>
            </a:pPr>
            <a:r>
              <a:rPr lang="en-US" sz="2000">
                <a:solidFill>
                  <a:schemeClr val="accent3">
                    <a:lumMod val="25000"/>
                  </a:schemeClr>
                </a:solidFill>
                <a:latin typeface="Abadi" panose="020B0604020104020204" pitchFamily="34" charset="0"/>
              </a:rPr>
              <a:t>Determine if the first stage of the rocket launch will be successful or not? We need to determine what variables impact a successful rocket launch.</a:t>
            </a:r>
          </a:p>
        </p:txBody>
      </p:sp>
    </p:spTree>
    <p:extLst>
      <p:ext uri="{BB962C8B-B14F-4D97-AF65-F5344CB8AC3E}">
        <p14:creationId xmlns:p14="http://schemas.microsoft.com/office/powerpoint/2010/main" val="25600613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560352"/>
            <a:ext cx="10269902" cy="475899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a:rPr>
              <a:t>Visualize the built model accuracy for all 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Tree accuracy : 0.8892857142857145</a:t>
            </a:r>
          </a:p>
          <a:p>
            <a:pPr>
              <a:lnSpc>
                <a:spcPct val="100000"/>
              </a:lnSpc>
              <a:spcBef>
                <a:spcPts val="1400"/>
              </a:spcBef>
            </a:pPr>
            <a:r>
              <a:rPr lang="en-US" sz="2200">
                <a:solidFill>
                  <a:schemeClr val="accent3">
                    <a:lumMod val="25000"/>
                  </a:schemeClr>
                </a:solidFill>
                <a:latin typeface="Abadi" panose="020B0604020104020204" pitchFamily="34" charset="0"/>
              </a:rPr>
              <a:t>KNN accuracy : 0.8482142857142858</a:t>
            </a:r>
          </a:p>
          <a:p>
            <a:pPr>
              <a:lnSpc>
                <a:spcPct val="100000"/>
              </a:lnSpc>
              <a:spcBef>
                <a:spcPts val="1400"/>
              </a:spcBef>
            </a:pPr>
            <a:r>
              <a:rPr lang="en-US" sz="2200">
                <a:solidFill>
                  <a:schemeClr val="accent3">
                    <a:lumMod val="25000"/>
                  </a:schemeClr>
                </a:solidFill>
                <a:latin typeface="Abadi" panose="020B0604020104020204" pitchFamily="34" charset="0"/>
              </a:rPr>
              <a:t>Logistic Regression accuracy : 0.8464285714285713</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The tree algorithm wins</a:t>
            </a: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Classification Accuracy</a:t>
            </a:r>
            <a:endParaRPr lang="en-US">
              <a:solidFill>
                <a:srgbClr val="0B49CB"/>
              </a:solidFill>
            </a:endParaRPr>
          </a:p>
        </p:txBody>
      </p:sp>
      <p:pic>
        <p:nvPicPr>
          <p:cNvPr id="3" name="Picture 2">
            <a:extLst>
              <a:ext uri="{FF2B5EF4-FFF2-40B4-BE49-F238E27FC236}">
                <a16:creationId xmlns:a16="http://schemas.microsoft.com/office/drawing/2014/main" id="{18A5CB47-0B46-44D7-9A90-9CE8BC6FFB8C}"/>
              </a:ext>
            </a:extLst>
          </p:cNvPr>
          <p:cNvPicPr>
            <a:picLocks noChangeAspect="1"/>
          </p:cNvPicPr>
          <p:nvPr/>
        </p:nvPicPr>
        <p:blipFill>
          <a:blip r:embed="rId3"/>
          <a:stretch>
            <a:fillRect/>
          </a:stretch>
        </p:blipFill>
        <p:spPr>
          <a:xfrm>
            <a:off x="770010" y="5527037"/>
            <a:ext cx="9077325" cy="657225"/>
          </a:xfrm>
          <a:prstGeom prst="rect">
            <a:avLst/>
          </a:prstGeom>
        </p:spPr>
      </p:pic>
      <p:pic>
        <p:nvPicPr>
          <p:cNvPr id="7" name="Picture 6">
            <a:extLst>
              <a:ext uri="{FF2B5EF4-FFF2-40B4-BE49-F238E27FC236}">
                <a16:creationId xmlns:a16="http://schemas.microsoft.com/office/drawing/2014/main" id="{08B016EB-A7CE-4810-9B94-7EB735A9814D}"/>
              </a:ext>
            </a:extLst>
          </p:cNvPr>
          <p:cNvPicPr>
            <a:picLocks noChangeAspect="1"/>
          </p:cNvPicPr>
          <p:nvPr/>
        </p:nvPicPr>
        <p:blipFill>
          <a:blip r:embed="rId4"/>
          <a:stretch>
            <a:fillRect/>
          </a:stretch>
        </p:blipFill>
        <p:spPr>
          <a:xfrm>
            <a:off x="7776594" y="2047000"/>
            <a:ext cx="3645396" cy="325064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Examining the confusion matrix, we see that Tree can distinguish between different classes. We see that major problem is false positives.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Confusion Matrix</a:t>
            </a:r>
            <a:endParaRPr lang="en-US">
              <a:solidFill>
                <a:srgbClr val="0B49CB"/>
              </a:solidFill>
            </a:endParaRPr>
          </a:p>
        </p:txBody>
      </p:sp>
      <p:pic>
        <p:nvPicPr>
          <p:cNvPr id="3" name="Picture 2">
            <a:extLst>
              <a:ext uri="{FF2B5EF4-FFF2-40B4-BE49-F238E27FC236}">
                <a16:creationId xmlns:a16="http://schemas.microsoft.com/office/drawing/2014/main" id="{38D1FC4A-5F73-468D-9B2D-0590B76C6E6D}"/>
              </a:ext>
            </a:extLst>
          </p:cNvPr>
          <p:cNvPicPr>
            <a:picLocks noChangeAspect="1"/>
          </p:cNvPicPr>
          <p:nvPr/>
        </p:nvPicPr>
        <p:blipFill>
          <a:blip r:embed="rId3"/>
          <a:stretch>
            <a:fillRect/>
          </a:stretch>
        </p:blipFill>
        <p:spPr>
          <a:xfrm>
            <a:off x="2566944" y="3859460"/>
            <a:ext cx="3752850" cy="262890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The Tree Classifier Algorithm is the best for the Machine Learning for this specific dataset </a:t>
            </a:r>
          </a:p>
          <a:p>
            <a:pPr>
              <a:lnSpc>
                <a:spcPct val="100000"/>
              </a:lnSpc>
              <a:spcBef>
                <a:spcPts val="1400"/>
              </a:spcBef>
            </a:pPr>
            <a:r>
              <a:rPr lang="en-US" sz="2200">
                <a:solidFill>
                  <a:schemeClr val="accent3">
                    <a:lumMod val="25000"/>
                  </a:schemeClr>
                </a:solidFill>
                <a:latin typeface="Abadi" panose="020B0604020104020204" pitchFamily="34" charset="0"/>
              </a:rPr>
              <a:t>Lighter payloads perform bettwe than the heavier payloads</a:t>
            </a:r>
          </a:p>
          <a:p>
            <a:pPr>
              <a:lnSpc>
                <a:spcPct val="100000"/>
              </a:lnSpc>
              <a:spcBef>
                <a:spcPts val="1400"/>
              </a:spcBef>
            </a:pPr>
            <a:r>
              <a:rPr lang="en-US" sz="2200">
                <a:solidFill>
                  <a:schemeClr val="accent3">
                    <a:lumMod val="25000"/>
                  </a:schemeClr>
                </a:solidFill>
                <a:latin typeface="Abadi" panose="020B0604020104020204" pitchFamily="34" charset="0"/>
              </a:rPr>
              <a:t>Orbit GEO, HEO, SSO,ED-L1 have the best success rates for the launches.</a:t>
            </a: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Used Python, Matplotlib, Folium, Dash</a:t>
            </a:r>
          </a:p>
          <a:p>
            <a:pPr>
              <a:lnSpc>
                <a:spcPct val="100000"/>
              </a:lnSpc>
              <a:spcBef>
                <a:spcPts val="1400"/>
              </a:spcBef>
            </a:pPr>
            <a:r>
              <a:rPr lang="en-US" sz="2200">
                <a:solidFill>
                  <a:schemeClr val="accent3">
                    <a:lumMod val="25000"/>
                  </a:schemeClr>
                </a:solidFill>
                <a:latin typeface="Abadi" panose="020B0604020104020204" pitchFamily="34" charset="0"/>
              </a:rPr>
              <a:t>Created SQL queries</a:t>
            </a:r>
          </a:p>
          <a:p>
            <a:pPr>
              <a:lnSpc>
                <a:spcPct val="100000"/>
              </a:lnSpc>
              <a:spcBef>
                <a:spcPts val="1400"/>
              </a:spcBef>
            </a:pPr>
            <a:r>
              <a:rPr lang="en-US" sz="2200">
                <a:solidFill>
                  <a:schemeClr val="accent3">
                    <a:lumMod val="25000"/>
                  </a:schemeClr>
                </a:solidFill>
                <a:latin typeface="Abadi" panose="020B0604020104020204" pitchFamily="34" charset="0"/>
              </a:rPr>
              <a:t>Uploaded the notebooks to github</a:t>
            </a:r>
          </a:p>
          <a:p>
            <a:pPr>
              <a:lnSpc>
                <a:spcPct val="100000"/>
              </a:lnSpc>
              <a:spcBef>
                <a:spcPts val="1400"/>
              </a:spcBef>
            </a:pPr>
            <a:r>
              <a:rPr lang="en-US" sz="1600">
                <a:solidFill>
                  <a:srgbClr val="0563C1"/>
                </a:solidFill>
                <a:hlinkClick r:id="rId4">
                  <a:extLst>
                    <a:ext uri="{A12FA001-AC4F-418D-AE19-62706E023703}">
                      <ahyp:hlinkClr xmlns:ahyp="http://schemas.microsoft.com/office/drawing/2018/hyperlinkcolor" val="tx"/>
                    </a:ext>
                  </a:extLst>
                </a:hlinkClick>
              </a:rPr>
              <a:t>capstone-project/SpaceX_</a:t>
            </a:r>
            <a:r>
              <a:rPr lang="en-US" sz="1600">
                <a:solidFill>
                  <a:srgbClr val="0B49CB"/>
                </a:solidFill>
                <a:hlinkClick r:id="rId4">
                  <a:extLst>
                    <a:ext uri="{A12FA001-AC4F-418D-AE19-62706E023703}">
                      <ahyp:hlinkClr xmlns:ahyp="http://schemas.microsoft.com/office/drawing/2018/hyperlinkcolor" val="tx"/>
                    </a:ext>
                  </a:extLst>
                </a:hlinkClick>
              </a:rPr>
              <a:t>Machine</a:t>
            </a:r>
            <a:r>
              <a:rPr lang="en-US" sz="1600">
                <a:solidFill>
                  <a:srgbClr val="0563C1"/>
                </a:solidFill>
                <a:hlinkClick r:id="rId4">
                  <a:extLst>
                    <a:ext uri="{A12FA001-AC4F-418D-AE19-62706E023703}">
                      <ahyp:hlinkClr xmlns:ahyp="http://schemas.microsoft.com/office/drawing/2018/hyperlinkcolor" val="tx"/>
                    </a:ext>
                  </a:extLst>
                </a:hlinkClick>
              </a:rPr>
              <a:t> Learning Prediction_Part.ipynb at main · cheemh/capstone-project (github.com)</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1600">
                <a:solidFill>
                  <a:srgbClr val="0B49CB"/>
                </a:solidFill>
                <a:hlinkClick r:id="rId5">
                  <a:extLst>
                    <a:ext uri="{A12FA001-AC4F-418D-AE19-62706E023703}">
                      <ahyp:hlinkClr xmlns:ahyp="http://schemas.microsoft.com/office/drawing/2018/hyperlinkcolor" val="tx"/>
                    </a:ext>
                  </a:extLst>
                </a:hlinkClick>
              </a:rPr>
              <a:t>https://github.com/cheemh/capstone-project/blob/main/jupyter-labs-eda-dataviz.ipynb</a:t>
            </a:r>
            <a:endParaRPr lang="en-US" sz="1600">
              <a:solidFill>
                <a:srgbClr val="0B49CB"/>
              </a:solidFill>
            </a:endParaRPr>
          </a:p>
          <a:p>
            <a:pPr>
              <a:lnSpc>
                <a:spcPct val="100000"/>
              </a:lnSpc>
              <a:spcBef>
                <a:spcPts val="1400"/>
              </a:spcBef>
            </a:pPr>
            <a:r>
              <a:rPr lang="en-US" sz="1600">
                <a:solidFill>
                  <a:srgbClr val="0B49CB"/>
                </a:solidFill>
                <a:hlinkClick r:id="rId6">
                  <a:extLst>
                    <a:ext uri="{A12FA001-AC4F-418D-AE19-62706E023703}">
                      <ahyp:hlinkClr xmlns:ahyp="http://schemas.microsoft.com/office/drawing/2018/hyperlinkcolor" val="tx"/>
                    </a:ext>
                  </a:extLst>
                </a:hlinkClick>
              </a:rPr>
              <a:t>https://github.com/cheemh/capstone-project/blob/main/jupyter-labs-eda-sql-coursera.ipynb</a:t>
            </a:r>
            <a:endParaRPr lang="en-US" sz="1600">
              <a:solidFill>
                <a:srgbClr val="0B49CB"/>
              </a:solidFill>
            </a:endParaRPr>
          </a:p>
          <a:p>
            <a:pPr>
              <a:lnSpc>
                <a:spcPct val="100000"/>
              </a:lnSpc>
              <a:spcBef>
                <a:spcPts val="1400"/>
              </a:spcBef>
            </a:pPr>
            <a:r>
              <a:rPr lang="en-US" sz="1600">
                <a:solidFill>
                  <a:srgbClr val="0B49CB"/>
                </a:solidFill>
                <a:hlinkClick r:id="rId7"/>
              </a:rPr>
              <a:t>https://github.com/cheemh/capstone-project/blob/main/labs-jupyter-spacex-Data%20wrangling.ipynb</a:t>
            </a:r>
            <a:endParaRPr lang="en-US" sz="1600">
              <a:solidFill>
                <a:srgbClr val="0B49CB"/>
              </a:solidFill>
            </a:endParaRPr>
          </a:p>
          <a:p>
            <a:pPr>
              <a:lnSpc>
                <a:spcPct val="100000"/>
              </a:lnSpc>
              <a:spcBef>
                <a:spcPts val="1400"/>
              </a:spcBef>
            </a:pPr>
            <a:r>
              <a:rPr lang="en-US" sz="1600">
                <a:solidFill>
                  <a:srgbClr val="0B49CB"/>
                </a:solidFill>
                <a:hlinkClick r:id="rId8">
                  <a:extLst>
                    <a:ext uri="{A12FA001-AC4F-418D-AE19-62706E023703}">
                      <ahyp:hlinkClr xmlns:ahyp="http://schemas.microsoft.com/office/drawing/2018/hyperlinkcolor" val="tx"/>
                    </a:ext>
                  </a:extLst>
                </a:hlinkClick>
              </a:rPr>
              <a:t>https://github.com/cheemh/capstone-project/blob/main/jupyter-labs-spacex-data-collection-api-Final.ipynb</a:t>
            </a:r>
            <a:endParaRPr lang="en-US" sz="1600">
              <a:solidFill>
                <a:srgbClr val="0B49CB"/>
              </a:solidFill>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Appendix</a:t>
            </a:r>
            <a:endParaRPr lang="en-US">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1200">
                <a:solidFill>
                  <a:srgbClr val="0B49CB"/>
                </a:solidFill>
                <a:latin typeface="Abadi"/>
              </a:rPr>
              <a:t>Executive Summary</a:t>
            </a:r>
          </a:p>
          <a:p>
            <a:pPr>
              <a:lnSpc>
                <a:spcPct val="120000"/>
              </a:lnSpc>
              <a:spcBef>
                <a:spcPts val="1400"/>
              </a:spcBef>
            </a:pPr>
            <a:r>
              <a:rPr lang="en-US" sz="8800">
                <a:solidFill>
                  <a:schemeClr val="accent3">
                    <a:lumMod val="25000"/>
                  </a:schemeClr>
                </a:solidFill>
                <a:latin typeface="Abadi"/>
              </a:rPr>
              <a:t>Data collection methodology:</a:t>
            </a:r>
          </a:p>
          <a:p>
            <a:pPr lvl="1">
              <a:lnSpc>
                <a:spcPct val="120000"/>
              </a:lnSpc>
              <a:spcBef>
                <a:spcPts val="1400"/>
              </a:spcBef>
            </a:pPr>
            <a:r>
              <a:rPr lang="en-US" sz="7600">
                <a:solidFill>
                  <a:schemeClr val="bg2">
                    <a:lumMod val="50000"/>
                  </a:schemeClr>
                </a:solidFill>
                <a:latin typeface="Abadi"/>
              </a:rPr>
              <a:t>Using REST API endpoints</a:t>
            </a:r>
          </a:p>
          <a:p>
            <a:pPr lvl="1">
              <a:lnSpc>
                <a:spcPct val="120000"/>
              </a:lnSpc>
              <a:spcBef>
                <a:spcPts val="1400"/>
              </a:spcBef>
            </a:pPr>
            <a:r>
              <a:rPr lang="en-US" sz="7600">
                <a:solidFill>
                  <a:schemeClr val="bg2">
                    <a:lumMod val="50000"/>
                  </a:schemeClr>
                </a:solidFill>
                <a:latin typeface="Abadi"/>
              </a:rPr>
              <a:t>Using Web Scrapping</a:t>
            </a:r>
          </a:p>
          <a:p>
            <a:pPr>
              <a:lnSpc>
                <a:spcPct val="120000"/>
              </a:lnSpc>
              <a:spcBef>
                <a:spcPts val="1400"/>
              </a:spcBef>
            </a:pPr>
            <a:r>
              <a:rPr lang="en-US" sz="8800">
                <a:solidFill>
                  <a:schemeClr val="accent3">
                    <a:lumMod val="25000"/>
                  </a:schemeClr>
                </a:solidFill>
                <a:latin typeface="Abadi"/>
              </a:rPr>
              <a:t>Perform data wrangling</a:t>
            </a:r>
          </a:p>
          <a:p>
            <a:pPr lvl="1">
              <a:lnSpc>
                <a:spcPct val="120000"/>
              </a:lnSpc>
              <a:spcBef>
                <a:spcPts val="1400"/>
              </a:spcBef>
            </a:pPr>
            <a:r>
              <a:rPr lang="en-US" sz="7600">
                <a:solidFill>
                  <a:schemeClr val="bg2">
                    <a:lumMod val="50000"/>
                  </a:schemeClr>
                </a:solidFill>
                <a:latin typeface="Abadi"/>
              </a:rPr>
              <a:t>Data wrangling is the process of cleaning and organizing data for analysis. The process typically includes converting and mapping data from one raw form into another format for convenient analysis and decision making.</a:t>
            </a:r>
          </a:p>
          <a:p>
            <a:pPr>
              <a:lnSpc>
                <a:spcPct val="120000"/>
              </a:lnSpc>
              <a:spcBef>
                <a:spcPts val="1400"/>
              </a:spcBef>
            </a:pPr>
            <a:r>
              <a:rPr lang="en-US" sz="8800">
                <a:solidFill>
                  <a:schemeClr val="accent3">
                    <a:lumMod val="25000"/>
                  </a:schemeClr>
                </a:solidFill>
                <a:latin typeface="Abadi"/>
              </a:rPr>
              <a:t>Perform exploratory data analysis (EDA) using visualization and SQL</a:t>
            </a:r>
          </a:p>
          <a:p>
            <a:pPr lvl="1">
              <a:lnSpc>
                <a:spcPct val="120000"/>
              </a:lnSpc>
              <a:spcBef>
                <a:spcPts val="1400"/>
              </a:spcBef>
            </a:pPr>
            <a:r>
              <a:rPr lang="en-US" sz="7600">
                <a:solidFill>
                  <a:schemeClr val="bg2">
                    <a:lumMod val="50000"/>
                  </a:schemeClr>
                </a:solidFill>
                <a:latin typeface="Abadi"/>
              </a:rPr>
              <a:t>EDA is the process of performing initial investigations on data, it is a good practice to understand data first-hand. It helps to discover patterns, discover anomalies and check assumptions. There is no structured way to do EDA, but it is an iterative process.</a:t>
            </a:r>
          </a:p>
          <a:p>
            <a:pPr marL="0" indent="0">
              <a:lnSpc>
                <a:spcPct val="120000"/>
              </a:lnSpc>
              <a:spcBef>
                <a:spcPts val="1400"/>
              </a:spcBef>
              <a:buNone/>
            </a:pPr>
            <a:r>
              <a:rPr lang="en-US" sz="8800">
                <a:solidFill>
                  <a:schemeClr val="accent3">
                    <a:lumMod val="25000"/>
                  </a:schemeClr>
                </a:solidFill>
                <a:latin typeface="Abadi"/>
              </a:rPr>
              <a:t>	</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Methodology</a:t>
            </a:r>
            <a:endParaRPr lang="en-US">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862290" y="1426502"/>
            <a:ext cx="10104817" cy="4950538"/>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1200">
                <a:solidFill>
                  <a:srgbClr val="0B49CB"/>
                </a:solidFill>
                <a:latin typeface="Abadi"/>
              </a:rPr>
              <a:t>Executive Summary</a:t>
            </a:r>
          </a:p>
          <a:p>
            <a:pPr>
              <a:lnSpc>
                <a:spcPct val="120000"/>
              </a:lnSpc>
              <a:spcBef>
                <a:spcPts val="1400"/>
              </a:spcBef>
            </a:pPr>
            <a:r>
              <a:rPr lang="en-US" sz="8800">
                <a:solidFill>
                  <a:schemeClr val="accent3">
                    <a:lumMod val="25000"/>
                  </a:schemeClr>
                </a:solidFill>
                <a:latin typeface="Abadi"/>
              </a:rPr>
              <a:t>Performed interactive visual analytics using Folium and Plotly Dash</a:t>
            </a:r>
          </a:p>
          <a:p>
            <a:pPr>
              <a:lnSpc>
                <a:spcPct val="120000"/>
              </a:lnSpc>
              <a:spcBef>
                <a:spcPts val="1400"/>
              </a:spcBef>
            </a:pPr>
            <a:r>
              <a:rPr lang="en-US" sz="8800">
                <a:solidFill>
                  <a:schemeClr val="accent3">
                    <a:lumMod val="25000"/>
                  </a:schemeClr>
                </a:solidFill>
                <a:latin typeface="Abadi"/>
              </a:rPr>
              <a:t>Perform predictive analysis using classification models</a:t>
            </a:r>
          </a:p>
          <a:p>
            <a:pPr lvl="1">
              <a:lnSpc>
                <a:spcPct val="120000"/>
              </a:lnSpc>
              <a:spcBef>
                <a:spcPts val="1400"/>
              </a:spcBef>
            </a:pPr>
            <a:r>
              <a:rPr lang="en-US" sz="7600">
                <a:solidFill>
                  <a:schemeClr val="bg2">
                    <a:lumMod val="50000"/>
                  </a:schemeClr>
                </a:solidFill>
                <a:latin typeface="Abadi"/>
              </a:rPr>
              <a:t>Predictive data analysis uses current and past data to let you make predictions about the future or other unknowns. You could predict the likelihood of an event or a specific situation using the given data that is being analyzed.</a:t>
            </a:r>
          </a:p>
          <a:p>
            <a:pPr lvl="1">
              <a:lnSpc>
                <a:spcPct val="120000"/>
              </a:lnSpc>
              <a:spcBef>
                <a:spcPts val="1400"/>
              </a:spcBef>
            </a:pPr>
            <a:r>
              <a:rPr lang="en-US" sz="7600">
                <a:solidFill>
                  <a:schemeClr val="bg2">
                    <a:lumMod val="50000"/>
                  </a:schemeClr>
                </a:solidFill>
                <a:latin typeface="Abadi"/>
              </a:rPr>
              <a:t>The process involves preprocessing to standardize the data, and then performing a train-test split, allowing us to split our data into a training set and a test set. The most common split ratio is 80:20 i.e. 80% of the dataset goes into training set and 20% of the dataset goes into the testing set.</a:t>
            </a:r>
          </a:p>
          <a:p>
            <a:pPr lvl="1">
              <a:lnSpc>
                <a:spcPct val="120000"/>
              </a:lnSpc>
              <a:spcBef>
                <a:spcPts val="1400"/>
              </a:spcBef>
            </a:pPr>
            <a:r>
              <a:rPr lang="en-US" sz="7600">
                <a:solidFill>
                  <a:schemeClr val="bg2">
                    <a:lumMod val="50000"/>
                  </a:schemeClr>
                </a:solidFill>
                <a:latin typeface="Abadi"/>
              </a:rPr>
              <a:t>Train/Test split works well with large datasets. </a:t>
            </a:r>
            <a:r>
              <a:rPr lang="en-CA" sz="7600">
                <a:solidFill>
                  <a:schemeClr val="bg2">
                    <a:lumMod val="50000"/>
                  </a:schemeClr>
                </a:solidFill>
                <a:latin typeface="Abadi"/>
              </a:rPr>
              <a:t>Scikit-learn or Sklearn is a Python library that offers a t</a:t>
            </a:r>
            <a:r>
              <a:rPr lang="en-US" sz="7600">
                <a:solidFill>
                  <a:schemeClr val="bg2">
                    <a:lumMod val="50000"/>
                  </a:schemeClr>
                </a:solidFill>
                <a:latin typeface="Abadi"/>
              </a:rPr>
              <a:t>rain_test_split function for splitting data set. By default, Sklearn train_test_split makes random partitions. The library offers various features for data processing that can be used for classification, clustering and model selection. </a:t>
            </a:r>
          </a:p>
          <a:p>
            <a:pPr marL="0" indent="0">
              <a:lnSpc>
                <a:spcPct val="100000"/>
              </a:lnSpc>
              <a:spcBef>
                <a:spcPts val="1400"/>
              </a:spcBef>
              <a:buNone/>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Methodology</a:t>
            </a:r>
            <a:endParaRPr lang="en-US">
              <a:solidFill>
                <a:srgbClr val="0B49CB"/>
              </a:solidFill>
            </a:endParaRPr>
          </a:p>
        </p:txBody>
      </p:sp>
    </p:spTree>
    <p:extLst>
      <p:ext uri="{BB962C8B-B14F-4D97-AF65-F5344CB8AC3E}">
        <p14:creationId xmlns:p14="http://schemas.microsoft.com/office/powerpoint/2010/main" val="2317508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Describe how data sets were collected. </a:t>
            </a:r>
          </a:p>
          <a:p>
            <a:pPr lvl="1">
              <a:lnSpc>
                <a:spcPct val="100000"/>
              </a:lnSpc>
              <a:spcBef>
                <a:spcPts val="1400"/>
              </a:spcBef>
            </a:pPr>
            <a:r>
              <a:rPr lang="en-US" sz="1800">
                <a:solidFill>
                  <a:schemeClr val="accent3">
                    <a:lumMod val="25000"/>
                  </a:schemeClr>
                </a:solidFill>
                <a:latin typeface="Abadi" panose="020B0604020104020204" pitchFamily="34" charset="0"/>
              </a:rPr>
              <a:t>REST API calls to SpaceX endpoints. The API will give is data about launches, including information about the rocket used, payload delivered, launch specifications, landing specifications, and landing outcome.</a:t>
            </a:r>
          </a:p>
          <a:p>
            <a:pPr lvl="1">
              <a:lnSpc>
                <a:spcPct val="100000"/>
              </a:lnSpc>
              <a:spcBef>
                <a:spcPts val="1400"/>
              </a:spcBef>
            </a:pPr>
            <a:r>
              <a:rPr lang="en-US" sz="1800">
                <a:solidFill>
                  <a:schemeClr val="accent3">
                    <a:lumMod val="25000"/>
                  </a:schemeClr>
                </a:solidFill>
                <a:latin typeface="Abadi" panose="020B0604020104020204" pitchFamily="34" charset="0"/>
              </a:rPr>
              <a:t>Web Scrapping is another popular data source for obtaining the Falcon 9 Launch data using BeautifulSoup.</a:t>
            </a:r>
          </a:p>
          <a:p>
            <a:pPr marL="914400" lvl="2" indent="0">
              <a:lnSpc>
                <a:spcPct val="100000"/>
              </a:lnSpc>
              <a:spcBef>
                <a:spcPts val="1400"/>
              </a:spcBef>
              <a:buNone/>
            </a:pPr>
            <a:r>
              <a:rPr lang="en-US" sz="2400">
                <a:solidFill>
                  <a:schemeClr val="accent3">
                    <a:lumMod val="25000"/>
                  </a:schemeClr>
                </a:solidFill>
                <a:latin typeface="Abadi" panose="020B0604020104020204" pitchFamily="34" charset="0"/>
              </a:rPr>
              <a:t>SpaceX API					Web Scrapping</a:t>
            </a:r>
          </a:p>
          <a:p>
            <a:pPr marL="914400" lvl="2" indent="0">
              <a:lnSpc>
                <a:spcPct val="100000"/>
              </a:lnSpc>
              <a:spcBef>
                <a:spcPts val="1400"/>
              </a:spcBef>
              <a:buNone/>
            </a:pPr>
            <a:endParaRPr lang="en-US" sz="1400">
              <a:solidFill>
                <a:schemeClr val="accent3">
                  <a:lumMod val="25000"/>
                </a:schemeClr>
              </a:solidFill>
              <a:latin typeface="Abadi" panose="020B0604020104020204" pitchFamily="34" charset="0"/>
            </a:endParaRPr>
          </a:p>
          <a:p>
            <a:pPr lvl="1">
              <a:lnSpc>
                <a:spcPct val="100000"/>
              </a:lnSpc>
              <a:spcBef>
                <a:spcPts val="1400"/>
              </a:spcBef>
            </a:pPr>
            <a:endParaRPr lang="en-US" sz="1800">
              <a:solidFill>
                <a:schemeClr val="accent3">
                  <a:lumMod val="25000"/>
                </a:schemeClr>
              </a:solidFill>
              <a:latin typeface="Abadi" panose="020B0604020104020204" pitchFamily="34" charset="0"/>
            </a:endParaRPr>
          </a:p>
          <a:p>
            <a:pPr lvl="1">
              <a:lnSpc>
                <a:spcPct val="100000"/>
              </a:lnSpc>
              <a:spcBef>
                <a:spcPts val="1400"/>
              </a:spcBef>
            </a:pPr>
            <a:endParaRPr lang="en-US" sz="1800">
              <a:solidFill>
                <a:schemeClr val="accent3">
                  <a:lumMod val="25000"/>
                </a:schemeClr>
              </a:solidFill>
              <a:latin typeface="Abadi" panose="020B0604020104020204" pitchFamily="34" charset="0"/>
            </a:endParaRPr>
          </a:p>
          <a:p>
            <a:pPr lvl="1">
              <a:lnSpc>
                <a:spcPct val="100000"/>
              </a:lnSpc>
              <a:spcBef>
                <a:spcPts val="1400"/>
              </a:spcBef>
            </a:pPr>
            <a:endParaRPr lang="en-US" sz="1800">
              <a:solidFill>
                <a:schemeClr val="accent3">
                  <a:lumMod val="25000"/>
                </a:schemeClr>
              </a:solidFill>
              <a:latin typeface="Abadi" panose="020B0604020104020204" pitchFamily="34" charset="0"/>
            </a:endParaRP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a:t>
            </a:r>
            <a:endParaRPr lang="en-US">
              <a:solidFill>
                <a:srgbClr val="0B49CB"/>
              </a:solidFill>
            </a:endParaRPr>
          </a:p>
        </p:txBody>
      </p:sp>
      <p:sp>
        <p:nvSpPr>
          <p:cNvPr id="2" name="Rectangle 1">
            <a:extLst>
              <a:ext uri="{FF2B5EF4-FFF2-40B4-BE49-F238E27FC236}">
                <a16:creationId xmlns:a16="http://schemas.microsoft.com/office/drawing/2014/main" id="{C3EB9E6C-77AA-4815-8B66-29194D34F1E2}"/>
              </a:ext>
            </a:extLst>
          </p:cNvPr>
          <p:cNvSpPr/>
          <p:nvPr/>
        </p:nvSpPr>
        <p:spPr>
          <a:xfrm>
            <a:off x="2133600" y="4927600"/>
            <a:ext cx="1075267" cy="973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Use SpaceX REST API</a:t>
            </a:r>
            <a:endParaRPr lang="en-CA" sz="1200"/>
          </a:p>
        </p:txBody>
      </p:sp>
      <p:sp>
        <p:nvSpPr>
          <p:cNvPr id="7" name="Rectangle 6">
            <a:extLst>
              <a:ext uri="{FF2B5EF4-FFF2-40B4-BE49-F238E27FC236}">
                <a16:creationId xmlns:a16="http://schemas.microsoft.com/office/drawing/2014/main" id="{18CABC7A-ABA5-4BAD-8485-EC51A51FDB33}"/>
              </a:ext>
            </a:extLst>
          </p:cNvPr>
          <p:cNvSpPr/>
          <p:nvPr/>
        </p:nvSpPr>
        <p:spPr>
          <a:xfrm>
            <a:off x="3479800" y="4919134"/>
            <a:ext cx="1075267" cy="973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API </a:t>
            </a:r>
            <a:r>
              <a:rPr lang="en-US" sz="1200"/>
              <a:t>returns data using </a:t>
            </a:r>
            <a:r>
              <a:rPr lang="en-US"/>
              <a:t>JSON</a:t>
            </a:r>
            <a:endParaRPr lang="en-CA"/>
          </a:p>
        </p:txBody>
      </p:sp>
      <p:sp>
        <p:nvSpPr>
          <p:cNvPr id="8" name="Rectangle 7">
            <a:extLst>
              <a:ext uri="{FF2B5EF4-FFF2-40B4-BE49-F238E27FC236}">
                <a16:creationId xmlns:a16="http://schemas.microsoft.com/office/drawing/2014/main" id="{7A465234-4A28-47D2-B43F-2F94BB371821}"/>
              </a:ext>
            </a:extLst>
          </p:cNvPr>
          <p:cNvSpPr/>
          <p:nvPr/>
        </p:nvSpPr>
        <p:spPr>
          <a:xfrm>
            <a:off x="4809067" y="4902201"/>
            <a:ext cx="1075267" cy="973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Normalize data into file data such as </a:t>
            </a:r>
            <a:r>
              <a:rPr lang="en-US"/>
              <a:t>.csv</a:t>
            </a:r>
            <a:endParaRPr lang="en-CA"/>
          </a:p>
        </p:txBody>
      </p:sp>
      <p:sp>
        <p:nvSpPr>
          <p:cNvPr id="3" name="Arrow: Right 2">
            <a:extLst>
              <a:ext uri="{FF2B5EF4-FFF2-40B4-BE49-F238E27FC236}">
                <a16:creationId xmlns:a16="http://schemas.microsoft.com/office/drawing/2014/main" id="{8ACF865D-405F-42E7-B557-4613FC3D53D2}"/>
              </a:ext>
            </a:extLst>
          </p:cNvPr>
          <p:cNvSpPr/>
          <p:nvPr/>
        </p:nvSpPr>
        <p:spPr>
          <a:xfrm>
            <a:off x="3208867" y="5414433"/>
            <a:ext cx="270933" cy="1735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Arrow: Right 10">
            <a:extLst>
              <a:ext uri="{FF2B5EF4-FFF2-40B4-BE49-F238E27FC236}">
                <a16:creationId xmlns:a16="http://schemas.microsoft.com/office/drawing/2014/main" id="{6BE1FCFD-641D-492E-A928-78D1648054E0}"/>
              </a:ext>
            </a:extLst>
          </p:cNvPr>
          <p:cNvSpPr/>
          <p:nvPr/>
        </p:nvSpPr>
        <p:spPr>
          <a:xfrm>
            <a:off x="4538134" y="5414433"/>
            <a:ext cx="270933" cy="1735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Rounded Corners 3">
            <a:extLst>
              <a:ext uri="{FF2B5EF4-FFF2-40B4-BE49-F238E27FC236}">
                <a16:creationId xmlns:a16="http://schemas.microsoft.com/office/drawing/2014/main" id="{C17C790A-B470-40E7-839E-2E64FCC9D489}"/>
              </a:ext>
            </a:extLst>
          </p:cNvPr>
          <p:cNvSpPr/>
          <p:nvPr/>
        </p:nvSpPr>
        <p:spPr>
          <a:xfrm>
            <a:off x="6570133" y="4605867"/>
            <a:ext cx="1151467" cy="8085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Get </a:t>
            </a:r>
            <a:r>
              <a:rPr lang="en-US" sz="1200"/>
              <a:t>HTML data from Web</a:t>
            </a:r>
            <a:endParaRPr lang="en-CA" sz="1200"/>
          </a:p>
        </p:txBody>
      </p:sp>
      <p:sp>
        <p:nvSpPr>
          <p:cNvPr id="13" name="Rectangle: Rounded Corners 12">
            <a:extLst>
              <a:ext uri="{FF2B5EF4-FFF2-40B4-BE49-F238E27FC236}">
                <a16:creationId xmlns:a16="http://schemas.microsoft.com/office/drawing/2014/main" id="{413A9A7C-1962-47A3-ACCD-B2222679243F}"/>
              </a:ext>
            </a:extLst>
          </p:cNvPr>
          <p:cNvSpPr/>
          <p:nvPr/>
        </p:nvSpPr>
        <p:spPr>
          <a:xfrm>
            <a:off x="8043560" y="4902201"/>
            <a:ext cx="1151467" cy="8085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Extract </a:t>
            </a:r>
            <a:r>
              <a:rPr lang="en-US" sz="1200"/>
              <a:t>data using BeautifulSoup</a:t>
            </a:r>
            <a:endParaRPr lang="en-CA" sz="1200"/>
          </a:p>
        </p:txBody>
      </p:sp>
      <p:sp>
        <p:nvSpPr>
          <p:cNvPr id="14" name="Rectangle: Rounded Corners 13">
            <a:extLst>
              <a:ext uri="{FF2B5EF4-FFF2-40B4-BE49-F238E27FC236}">
                <a16:creationId xmlns:a16="http://schemas.microsoft.com/office/drawing/2014/main" id="{1940BB56-59C1-420C-8AE8-8602CD0E1C03}"/>
              </a:ext>
            </a:extLst>
          </p:cNvPr>
          <p:cNvSpPr/>
          <p:nvPr/>
        </p:nvSpPr>
        <p:spPr>
          <a:xfrm>
            <a:off x="9527955" y="5249333"/>
            <a:ext cx="1258352" cy="8085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Normalize </a:t>
            </a:r>
            <a:r>
              <a:rPr lang="en-US" sz="1200"/>
              <a:t>data into .CSV files</a:t>
            </a:r>
            <a:endParaRPr lang="en-CA" sz="1200"/>
          </a:p>
        </p:txBody>
      </p:sp>
      <p:sp>
        <p:nvSpPr>
          <p:cNvPr id="19" name="Arrow: Right 18">
            <a:extLst>
              <a:ext uri="{FF2B5EF4-FFF2-40B4-BE49-F238E27FC236}">
                <a16:creationId xmlns:a16="http://schemas.microsoft.com/office/drawing/2014/main" id="{968E8933-34AD-436E-8772-798891A6DB80}"/>
              </a:ext>
            </a:extLst>
          </p:cNvPr>
          <p:cNvSpPr/>
          <p:nvPr/>
        </p:nvSpPr>
        <p:spPr>
          <a:xfrm>
            <a:off x="7721600" y="5010150"/>
            <a:ext cx="321960" cy="2391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Arrow: Right 19">
            <a:extLst>
              <a:ext uri="{FF2B5EF4-FFF2-40B4-BE49-F238E27FC236}">
                <a16:creationId xmlns:a16="http://schemas.microsoft.com/office/drawing/2014/main" id="{330BC9E0-C839-4D2E-BCB2-78EDDE321267}"/>
              </a:ext>
            </a:extLst>
          </p:cNvPr>
          <p:cNvSpPr/>
          <p:nvPr/>
        </p:nvSpPr>
        <p:spPr>
          <a:xfrm>
            <a:off x="9200511" y="5348817"/>
            <a:ext cx="321960" cy="2391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28866583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microsoft.com/office/2006/documentManagement/types"/>
    <ds:schemaRef ds:uri="f80a141d-92ca-4d3d-9308-f7e7b1d44ce8"/>
    <ds:schemaRef ds:uri="155be751-a274-42e8-93fb-f39d3b9bccc8"/>
    <ds:schemaRef ds:uri="http://schemas.openxmlformats.org/package/2006/metadata/core-properties"/>
    <ds:schemaRef ds:uri="http://purl.org/dc/elements/1.1/"/>
    <ds:schemaRef ds:uri="http://www.w3.org/XML/1998/namespace"/>
    <ds:schemaRef ds:uri="http://purl.org/dc/terms/"/>
    <ds:schemaRef ds:uri="http://schemas.microsoft.com/office/infopath/2007/PartnerControl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50885</TotalTime>
  <Words>3560</Words>
  <Application>Microsoft Office PowerPoint</Application>
  <PresentationFormat>Widescreen</PresentationFormat>
  <Paragraphs>499</Paragraphs>
  <Slides>55</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55</vt:i4>
      </vt:variant>
    </vt:vector>
  </HeadingPairs>
  <TitlesOfParts>
    <vt:vector size="65" baseType="lpstr">
      <vt:lpstr>Abadi</vt:lpstr>
      <vt:lpstr>Aldhabi</vt:lpstr>
      <vt:lpstr>Arial</vt:lpstr>
      <vt:lpstr>Calibri</vt:lpstr>
      <vt:lpstr>Calibri Light</vt:lpstr>
      <vt:lpstr>Courier New</vt:lpstr>
      <vt:lpstr>IBM Plex Mono SemiBold</vt:lpstr>
      <vt:lpstr>IBM Plex Mono Text</vt:lpstr>
      <vt:lpstr>ibm-plex-sans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Harinder Cheema</cp:lastModifiedBy>
  <cp:revision>247</cp:revision>
  <dcterms:created xsi:type="dcterms:W3CDTF">2021-04-29T18:58:34Z</dcterms:created>
  <dcterms:modified xsi:type="dcterms:W3CDTF">2021-12-16T20:29:59Z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